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Lst>
  <p:notesMasterIdLst>
    <p:notesMasterId r:id="rId49"/>
  </p:notesMasterIdLst>
  <p:sldIdLst>
    <p:sldId id="485" r:id="rId3"/>
    <p:sldId id="269" r:id="rId4"/>
    <p:sldId id="486" r:id="rId5"/>
    <p:sldId id="262" r:id="rId6"/>
    <p:sldId id="283" r:id="rId7"/>
    <p:sldId id="408" r:id="rId8"/>
    <p:sldId id="464" r:id="rId9"/>
    <p:sldId id="457" r:id="rId10"/>
    <p:sldId id="472" r:id="rId11"/>
    <p:sldId id="379" r:id="rId12"/>
    <p:sldId id="452" r:id="rId13"/>
    <p:sldId id="453" r:id="rId14"/>
    <p:sldId id="454" r:id="rId15"/>
    <p:sldId id="441" r:id="rId16"/>
    <p:sldId id="465" r:id="rId17"/>
    <p:sldId id="466" r:id="rId18"/>
    <p:sldId id="397" r:id="rId19"/>
    <p:sldId id="471" r:id="rId20"/>
    <p:sldId id="433" r:id="rId21"/>
    <p:sldId id="435" r:id="rId22"/>
    <p:sldId id="359" r:id="rId23"/>
    <p:sldId id="446" r:id="rId24"/>
    <p:sldId id="470" r:id="rId25"/>
    <p:sldId id="481" r:id="rId26"/>
    <p:sldId id="482" r:id="rId27"/>
    <p:sldId id="390" r:id="rId28"/>
    <p:sldId id="462" r:id="rId29"/>
    <p:sldId id="434" r:id="rId30"/>
    <p:sldId id="443" r:id="rId31"/>
    <p:sldId id="473" r:id="rId32"/>
    <p:sldId id="483" r:id="rId33"/>
    <p:sldId id="484" r:id="rId34"/>
    <p:sldId id="467" r:id="rId35"/>
    <p:sldId id="474" r:id="rId36"/>
    <p:sldId id="436" r:id="rId37"/>
    <p:sldId id="437" r:id="rId38"/>
    <p:sldId id="463" r:id="rId39"/>
    <p:sldId id="444" r:id="rId40"/>
    <p:sldId id="447" r:id="rId41"/>
    <p:sldId id="445" r:id="rId42"/>
    <p:sldId id="480" r:id="rId43"/>
    <p:sldId id="475" r:id="rId44"/>
    <p:sldId id="405" r:id="rId45"/>
    <p:sldId id="456" r:id="rId46"/>
    <p:sldId id="476" r:id="rId47"/>
    <p:sldId id="44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2774"/>
    <a:srgbClr val="94E1AE"/>
    <a:srgbClr val="82CAFF"/>
    <a:srgbClr val="442359"/>
    <a:srgbClr val="CDCD00"/>
    <a:srgbClr val="7A768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94" autoAdjust="0"/>
    <p:restoredTop sz="82418" autoAdjust="0"/>
  </p:normalViewPr>
  <p:slideViewPr>
    <p:cSldViewPr snapToGrid="0">
      <p:cViewPr varScale="1">
        <p:scale>
          <a:sx n="169" d="100"/>
          <a:sy n="169" d="100"/>
        </p:scale>
        <p:origin x="75" y="873"/>
      </p:cViewPr>
      <p:guideLst/>
    </p:cSldViewPr>
  </p:slideViewPr>
  <p:notesTextViewPr>
    <p:cViewPr>
      <p:scale>
        <a:sx n="1" d="1"/>
        <a:sy n="1" d="1"/>
      </p:scale>
      <p:origin x="0" y="0"/>
    </p:cViewPr>
  </p:notesTextViewPr>
  <p:sorterViewPr>
    <p:cViewPr>
      <p:scale>
        <a:sx n="100" d="100"/>
        <a:sy n="100" d="100"/>
      </p:scale>
      <p:origin x="0" y="-4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Jackett" userId="9137d132751b949f" providerId="LiveId" clId="{708A1134-3603-4F73-BB78-35FF21E3952C}"/>
    <pc:docChg chg="undo custSel addSld delSld modSld sldOrd">
      <pc:chgData name="Brian Jackett" userId="9137d132751b949f" providerId="LiveId" clId="{708A1134-3603-4F73-BB78-35FF21E3952C}" dt="2017-07-28T18:30:05.771" v="1122"/>
      <pc:docMkLst>
        <pc:docMk/>
      </pc:docMkLst>
      <pc:sldChg chg="modSp modNotesTx">
        <pc:chgData name="Brian Jackett" userId="9137d132751b949f" providerId="LiveId" clId="{708A1134-3603-4F73-BB78-35FF21E3952C}" dt="2017-07-28T18:27:30.843" v="1119" actId="20577"/>
        <pc:sldMkLst>
          <pc:docMk/>
          <pc:sldMk cId="2003868788" sldId="262"/>
        </pc:sldMkLst>
        <pc:spChg chg="mod">
          <ac:chgData name="Brian Jackett" userId="9137d132751b949f" providerId="LiveId" clId="{708A1134-3603-4F73-BB78-35FF21E3952C}" dt="2017-07-28T16:46:41.173" v="496" actId="20577"/>
          <ac:spMkLst>
            <pc:docMk/>
            <pc:sldMk cId="2003868788" sldId="262"/>
            <ac:spMk id="3" creationId="{00000000-0000-0000-0000-000000000000}"/>
          </ac:spMkLst>
        </pc:spChg>
      </pc:sldChg>
      <pc:sldChg chg="modSp ord modTransition">
        <pc:chgData name="Brian Jackett" userId="9137d132751b949f" providerId="LiveId" clId="{708A1134-3603-4F73-BB78-35FF21E3952C}" dt="2017-07-28T16:54:27.421" v="746"/>
        <pc:sldMkLst>
          <pc:docMk/>
          <pc:sldMk cId="1666521451" sldId="283"/>
        </pc:sldMkLst>
        <pc:spChg chg="mod">
          <ac:chgData name="Brian Jackett" userId="9137d132751b949f" providerId="LiveId" clId="{708A1134-3603-4F73-BB78-35FF21E3952C}" dt="2017-07-28T16:47:09.212" v="506" actId="20577"/>
          <ac:spMkLst>
            <pc:docMk/>
            <pc:sldMk cId="1666521451" sldId="283"/>
            <ac:spMk id="5" creationId="{00000000-0000-0000-0000-000000000000}"/>
          </ac:spMkLst>
        </pc:spChg>
      </pc:sldChg>
      <pc:sldChg chg="modTransition">
        <pc:chgData name="Brian Jackett" userId="9137d132751b949f" providerId="LiveId" clId="{708A1134-3603-4F73-BB78-35FF21E3952C}" dt="2017-07-28T18:28:43.571" v="1120"/>
        <pc:sldMkLst>
          <pc:docMk/>
          <pc:sldMk cId="3464733634" sldId="434"/>
        </pc:sldMkLst>
      </pc:sldChg>
      <pc:sldChg chg="modSp">
        <pc:chgData name="Brian Jackett" userId="9137d132751b949f" providerId="LiveId" clId="{708A1134-3603-4F73-BB78-35FF21E3952C}" dt="2017-07-28T15:24:47.660" v="486" actId="20577"/>
        <pc:sldMkLst>
          <pc:docMk/>
          <pc:sldMk cId="119159456" sldId="435"/>
        </pc:sldMkLst>
        <pc:spChg chg="mod">
          <ac:chgData name="Brian Jackett" userId="9137d132751b949f" providerId="LiveId" clId="{708A1134-3603-4F73-BB78-35FF21E3952C}" dt="2017-07-28T15:24:47.660" v="486" actId="20577"/>
          <ac:spMkLst>
            <pc:docMk/>
            <pc:sldMk cId="119159456" sldId="435"/>
            <ac:spMk id="2" creationId="{00000000-0000-0000-0000-000000000000}"/>
          </ac:spMkLst>
        </pc:spChg>
      </pc:sldChg>
      <pc:sldChg chg="modSp">
        <pc:chgData name="Brian Jackett" userId="9137d132751b949f" providerId="LiveId" clId="{708A1134-3603-4F73-BB78-35FF21E3952C}" dt="2017-07-28T18:26:32.232" v="1077" actId="1035"/>
        <pc:sldMkLst>
          <pc:docMk/>
          <pc:sldMk cId="2232650666" sldId="436"/>
        </pc:sldMkLst>
        <pc:spChg chg="mod">
          <ac:chgData name="Brian Jackett" userId="9137d132751b949f" providerId="LiveId" clId="{708A1134-3603-4F73-BB78-35FF21E3952C}" dt="2017-07-28T17:38:46.418" v="1034" actId="6549"/>
          <ac:spMkLst>
            <pc:docMk/>
            <pc:sldMk cId="2232650666" sldId="436"/>
            <ac:spMk id="2" creationId="{00000000-0000-0000-0000-000000000000}"/>
          </ac:spMkLst>
        </pc:spChg>
        <pc:picChg chg="mod">
          <ac:chgData name="Brian Jackett" userId="9137d132751b949f" providerId="LiveId" clId="{708A1134-3603-4F73-BB78-35FF21E3952C}" dt="2017-07-28T18:26:32.232" v="1077" actId="1035"/>
          <ac:picMkLst>
            <pc:docMk/>
            <pc:sldMk cId="2232650666" sldId="436"/>
            <ac:picMk id="5" creationId="{00000000-0000-0000-0000-000000000000}"/>
          </ac:picMkLst>
        </pc:picChg>
      </pc:sldChg>
      <pc:sldChg chg="modSp ord">
        <pc:chgData name="Brian Jackett" userId="9137d132751b949f" providerId="LiveId" clId="{708A1134-3603-4F73-BB78-35FF21E3952C}" dt="2017-07-28T18:29:55.868" v="1121"/>
        <pc:sldMkLst>
          <pc:docMk/>
          <pc:sldMk cId="3445768520" sldId="437"/>
        </pc:sldMkLst>
        <pc:spChg chg="mod">
          <ac:chgData name="Brian Jackett" userId="9137d132751b949f" providerId="LiveId" clId="{708A1134-3603-4F73-BB78-35FF21E3952C}" dt="2017-07-28T15:22:36.207" v="455" actId="20577"/>
          <ac:spMkLst>
            <pc:docMk/>
            <pc:sldMk cId="3445768520" sldId="437"/>
            <ac:spMk id="2" creationId="{00000000-0000-0000-0000-000000000000}"/>
          </ac:spMkLst>
        </pc:spChg>
      </pc:sldChg>
      <pc:sldChg chg="modTransition">
        <pc:chgData name="Brian Jackett" userId="9137d132751b949f" providerId="LiveId" clId="{708A1134-3603-4F73-BB78-35FF21E3952C}" dt="2017-07-28T15:23:49.740" v="457"/>
        <pc:sldMkLst>
          <pc:docMk/>
          <pc:sldMk cId="2846368614" sldId="446"/>
        </pc:sldMkLst>
      </pc:sldChg>
      <pc:sldChg chg="modTransition">
        <pc:chgData name="Brian Jackett" userId="9137d132751b949f" providerId="LiveId" clId="{708A1134-3603-4F73-BB78-35FF21E3952C}" dt="2017-07-28T18:30:05.771" v="1122"/>
        <pc:sldMkLst>
          <pc:docMk/>
          <pc:sldMk cId="740488316" sldId="447"/>
        </pc:sldMkLst>
      </pc:sldChg>
      <pc:sldChg chg="modSp">
        <pc:chgData name="Brian Jackett" userId="9137d132751b949f" providerId="LiveId" clId="{708A1134-3603-4F73-BB78-35FF21E3952C}" dt="2017-07-28T13:32:22.420" v="352" actId="20577"/>
        <pc:sldMkLst>
          <pc:docMk/>
          <pc:sldMk cId="527374613" sldId="448"/>
        </pc:sldMkLst>
        <pc:spChg chg="mod">
          <ac:chgData name="Brian Jackett" userId="9137d132751b949f" providerId="LiveId" clId="{708A1134-3603-4F73-BB78-35FF21E3952C}" dt="2017-07-28T13:32:22.420" v="352" actId="20577"/>
          <ac:spMkLst>
            <pc:docMk/>
            <pc:sldMk cId="527374613" sldId="448"/>
            <ac:spMk id="2" creationId="{00000000-0000-0000-0000-000000000000}"/>
          </ac:spMkLst>
        </pc:spChg>
      </pc:sldChg>
      <pc:sldChg chg="modSp">
        <pc:chgData name="Brian Jackett" userId="9137d132751b949f" providerId="LiveId" clId="{708A1134-3603-4F73-BB78-35FF21E3952C}" dt="2017-07-28T17:00:01.569" v="748" actId="20577"/>
        <pc:sldMkLst>
          <pc:docMk/>
          <pc:sldMk cId="1770118562" sldId="457"/>
        </pc:sldMkLst>
        <pc:spChg chg="mod">
          <ac:chgData name="Brian Jackett" userId="9137d132751b949f" providerId="LiveId" clId="{708A1134-3603-4F73-BB78-35FF21E3952C}" dt="2017-07-28T17:00:01.569" v="748" actId="20577"/>
          <ac:spMkLst>
            <pc:docMk/>
            <pc:sldMk cId="1770118562" sldId="457"/>
            <ac:spMk id="2" creationId="{00000000-0000-0000-0000-000000000000}"/>
          </ac:spMkLst>
        </pc:spChg>
      </pc:sldChg>
      <pc:sldChg chg="modSp">
        <pc:chgData name="Brian Jackett" userId="9137d132751b949f" providerId="LiveId" clId="{708A1134-3603-4F73-BB78-35FF21E3952C}" dt="2017-07-28T02:55:48.849" v="105" actId="20577"/>
        <pc:sldMkLst>
          <pc:docMk/>
          <pc:sldMk cId="3380320597" sldId="462"/>
        </pc:sldMkLst>
        <pc:spChg chg="mod">
          <ac:chgData name="Brian Jackett" userId="9137d132751b949f" providerId="LiveId" clId="{708A1134-3603-4F73-BB78-35FF21E3952C}" dt="2017-07-28T02:55:48.849" v="105" actId="20577"/>
          <ac:spMkLst>
            <pc:docMk/>
            <pc:sldMk cId="3380320597" sldId="462"/>
            <ac:spMk id="2" creationId="{00000000-0000-0000-0000-000000000000}"/>
          </ac:spMkLst>
        </pc:spChg>
      </pc:sldChg>
      <pc:sldChg chg="modSp">
        <pc:chgData name="Brian Jackett" userId="9137d132751b949f" providerId="LiveId" clId="{708A1134-3603-4F73-BB78-35FF21E3952C}" dt="2017-07-28T16:54:33.624" v="747" actId="20577"/>
        <pc:sldMkLst>
          <pc:docMk/>
          <pc:sldMk cId="809900918" sldId="464"/>
        </pc:sldMkLst>
        <pc:spChg chg="mod">
          <ac:chgData name="Brian Jackett" userId="9137d132751b949f" providerId="LiveId" clId="{708A1134-3603-4F73-BB78-35FF21E3952C}" dt="2017-07-28T16:54:33.624" v="747" actId="20577"/>
          <ac:spMkLst>
            <pc:docMk/>
            <pc:sldMk cId="809900918" sldId="464"/>
            <ac:spMk id="2" creationId="{00000000-0000-0000-0000-000000000000}"/>
          </ac:spMkLst>
        </pc:spChg>
      </pc:sldChg>
      <pc:sldChg chg="modSp">
        <pc:chgData name="Brian Jackett" userId="9137d132751b949f" providerId="LiveId" clId="{708A1134-3603-4F73-BB78-35FF21E3952C}" dt="2017-07-28T02:59:13.708" v="156"/>
        <pc:sldMkLst>
          <pc:docMk/>
          <pc:sldMk cId="2814385883" sldId="480"/>
        </pc:sldMkLst>
        <pc:graphicFrameChg chg="mod">
          <ac:chgData name="Brian Jackett" userId="9137d132751b949f" providerId="LiveId" clId="{708A1134-3603-4F73-BB78-35FF21E3952C}" dt="2017-07-28T02:59:13.708" v="156"/>
          <ac:graphicFrameMkLst>
            <pc:docMk/>
            <pc:sldMk cId="2814385883" sldId="480"/>
            <ac:graphicFrameMk id="4" creationId="{00000000-0000-0000-0000-000000000000}"/>
          </ac:graphicFrameMkLst>
        </pc:graphicFrameChg>
      </pc:sldChg>
      <pc:sldChg chg="modSp modNotesTx">
        <pc:chgData name="Brian Jackett" userId="9137d132751b949f" providerId="LiveId" clId="{708A1134-3603-4F73-BB78-35FF21E3952C}" dt="2017-07-28T17:26:20.615" v="1033" actId="20577"/>
        <pc:sldMkLst>
          <pc:docMk/>
          <pc:sldMk cId="370103280" sldId="481"/>
        </pc:sldMkLst>
        <pc:spChg chg="mod">
          <ac:chgData name="Brian Jackett" userId="9137d132751b949f" providerId="LiveId" clId="{708A1134-3603-4F73-BB78-35FF21E3952C}" dt="2017-07-28T17:26:20.615" v="1033" actId="20577"/>
          <ac:spMkLst>
            <pc:docMk/>
            <pc:sldMk cId="370103280" sldId="481"/>
            <ac:spMk id="2" creationId="{00000000-0000-0000-0000-000000000000}"/>
          </ac:spMkLst>
        </pc:spChg>
        <pc:spChg chg="mod">
          <ac:chgData name="Brian Jackett" userId="9137d132751b949f" providerId="LiveId" clId="{708A1134-3603-4F73-BB78-35FF21E3952C}" dt="2017-07-28T17:24:10.258" v="988" actId="1036"/>
          <ac:spMkLst>
            <pc:docMk/>
            <pc:sldMk cId="370103280" sldId="481"/>
            <ac:spMk id="15" creationId="{00000000-0000-0000-0000-000000000000}"/>
          </ac:spMkLst>
        </pc:spChg>
        <pc:spChg chg="mod">
          <ac:chgData name="Brian Jackett" userId="9137d132751b949f" providerId="LiveId" clId="{708A1134-3603-4F73-BB78-35FF21E3952C}" dt="2017-07-28T17:24:10.258" v="988" actId="1036"/>
          <ac:spMkLst>
            <pc:docMk/>
            <pc:sldMk cId="370103280" sldId="481"/>
            <ac:spMk id="24" creationId="{00000000-0000-0000-0000-000000000000}"/>
          </ac:spMkLst>
        </pc:spChg>
        <pc:spChg chg="mod">
          <ac:chgData name="Brian Jackett" userId="9137d132751b949f" providerId="LiveId" clId="{708A1134-3603-4F73-BB78-35FF21E3952C}" dt="2017-07-28T17:24:10.258" v="988" actId="1036"/>
          <ac:spMkLst>
            <pc:docMk/>
            <pc:sldMk cId="370103280" sldId="481"/>
            <ac:spMk id="82" creationId="{00000000-0000-0000-0000-000000000000}"/>
          </ac:spMkLst>
        </pc:spChg>
        <pc:spChg chg="mod">
          <ac:chgData name="Brian Jackett" userId="9137d132751b949f" providerId="LiveId" clId="{708A1134-3603-4F73-BB78-35FF21E3952C}" dt="2017-07-28T17:24:10.258" v="988" actId="1036"/>
          <ac:spMkLst>
            <pc:docMk/>
            <pc:sldMk cId="370103280" sldId="481"/>
            <ac:spMk id="83" creationId="{00000000-0000-0000-0000-000000000000}"/>
          </ac:spMkLst>
        </pc:spChg>
        <pc:spChg chg="mod">
          <ac:chgData name="Brian Jackett" userId="9137d132751b949f" providerId="LiveId" clId="{708A1134-3603-4F73-BB78-35FF21E3952C}" dt="2017-07-28T17:24:10.258" v="988" actId="1036"/>
          <ac:spMkLst>
            <pc:docMk/>
            <pc:sldMk cId="370103280" sldId="481"/>
            <ac:spMk id="84" creationId="{00000000-0000-0000-0000-000000000000}"/>
          </ac:spMkLst>
        </pc:spChg>
        <pc:spChg chg="mod">
          <ac:chgData name="Brian Jackett" userId="9137d132751b949f" providerId="LiveId" clId="{708A1134-3603-4F73-BB78-35FF21E3952C}" dt="2017-07-28T17:24:10.258" v="988" actId="1036"/>
          <ac:spMkLst>
            <pc:docMk/>
            <pc:sldMk cId="370103280" sldId="481"/>
            <ac:spMk id="85" creationId="{00000000-0000-0000-0000-000000000000}"/>
          </ac:spMkLst>
        </pc:spChg>
        <pc:spChg chg="mod">
          <ac:chgData name="Brian Jackett" userId="9137d132751b949f" providerId="LiveId" clId="{708A1134-3603-4F73-BB78-35FF21E3952C}" dt="2017-07-28T17:24:10.258" v="988" actId="1036"/>
          <ac:spMkLst>
            <pc:docMk/>
            <pc:sldMk cId="370103280" sldId="481"/>
            <ac:spMk id="86" creationId="{00000000-0000-0000-0000-000000000000}"/>
          </ac:spMkLst>
        </pc:spChg>
        <pc:spChg chg="mod">
          <ac:chgData name="Brian Jackett" userId="9137d132751b949f" providerId="LiveId" clId="{708A1134-3603-4F73-BB78-35FF21E3952C}" dt="2017-07-28T17:24:10.258" v="988" actId="1036"/>
          <ac:spMkLst>
            <pc:docMk/>
            <pc:sldMk cId="370103280" sldId="481"/>
            <ac:spMk id="87" creationId="{00000000-0000-0000-0000-000000000000}"/>
          </ac:spMkLst>
        </pc:spChg>
        <pc:spChg chg="mod">
          <ac:chgData name="Brian Jackett" userId="9137d132751b949f" providerId="LiveId" clId="{708A1134-3603-4F73-BB78-35FF21E3952C}" dt="2017-07-28T17:24:10.258" v="988" actId="1036"/>
          <ac:spMkLst>
            <pc:docMk/>
            <pc:sldMk cId="370103280" sldId="481"/>
            <ac:spMk id="99" creationId="{00000000-0000-0000-0000-000000000000}"/>
          </ac:spMkLst>
        </pc:spChg>
        <pc:spChg chg="mod">
          <ac:chgData name="Brian Jackett" userId="9137d132751b949f" providerId="LiveId" clId="{708A1134-3603-4F73-BB78-35FF21E3952C}" dt="2017-07-28T17:24:10.258" v="988" actId="1036"/>
          <ac:spMkLst>
            <pc:docMk/>
            <pc:sldMk cId="370103280" sldId="481"/>
            <ac:spMk id="122" creationId="{00000000-0000-0000-0000-000000000000}"/>
          </ac:spMkLst>
        </pc:spChg>
        <pc:spChg chg="mod">
          <ac:chgData name="Brian Jackett" userId="9137d132751b949f" providerId="LiveId" clId="{708A1134-3603-4F73-BB78-35FF21E3952C}" dt="2017-07-28T17:24:10.258" v="988" actId="1036"/>
          <ac:spMkLst>
            <pc:docMk/>
            <pc:sldMk cId="370103280" sldId="481"/>
            <ac:spMk id="123" creationId="{00000000-0000-0000-0000-000000000000}"/>
          </ac:spMkLst>
        </pc:spChg>
        <pc:spChg chg="mod">
          <ac:chgData name="Brian Jackett" userId="9137d132751b949f" providerId="LiveId" clId="{708A1134-3603-4F73-BB78-35FF21E3952C}" dt="2017-07-28T17:24:10.258" v="988" actId="1036"/>
          <ac:spMkLst>
            <pc:docMk/>
            <pc:sldMk cId="370103280" sldId="481"/>
            <ac:spMk id="124" creationId="{00000000-0000-0000-0000-000000000000}"/>
          </ac:spMkLst>
        </pc:spChg>
        <pc:grpChg chg="mod">
          <ac:chgData name="Brian Jackett" userId="9137d132751b949f" providerId="LiveId" clId="{708A1134-3603-4F73-BB78-35FF21E3952C}" dt="2017-07-28T17:24:10.258" v="988" actId="1036"/>
          <ac:grpSpMkLst>
            <pc:docMk/>
            <pc:sldMk cId="370103280" sldId="481"/>
            <ac:grpSpMk id="4" creationId="{00000000-0000-0000-0000-000000000000}"/>
          </ac:grpSpMkLst>
        </pc:grpChg>
        <pc:grpChg chg="mod">
          <ac:chgData name="Brian Jackett" userId="9137d132751b949f" providerId="LiveId" clId="{708A1134-3603-4F73-BB78-35FF21E3952C}" dt="2017-07-28T17:24:10.258" v="988" actId="1036"/>
          <ac:grpSpMkLst>
            <pc:docMk/>
            <pc:sldMk cId="370103280" sldId="481"/>
            <ac:grpSpMk id="18" creationId="{00000000-0000-0000-0000-000000000000}"/>
          </ac:grpSpMkLst>
        </pc:grpChg>
        <pc:grpChg chg="mod">
          <ac:chgData name="Brian Jackett" userId="9137d132751b949f" providerId="LiveId" clId="{708A1134-3603-4F73-BB78-35FF21E3952C}" dt="2017-07-28T17:24:10.258" v="988" actId="1036"/>
          <ac:grpSpMkLst>
            <pc:docMk/>
            <pc:sldMk cId="370103280" sldId="481"/>
            <ac:grpSpMk id="26" creationId="{00000000-0000-0000-0000-000000000000}"/>
          </ac:grpSpMkLst>
        </pc:grpChg>
        <pc:grpChg chg="mod">
          <ac:chgData name="Brian Jackett" userId="9137d132751b949f" providerId="LiveId" clId="{708A1134-3603-4F73-BB78-35FF21E3952C}" dt="2017-07-28T17:24:10.258" v="988" actId="1036"/>
          <ac:grpSpMkLst>
            <pc:docMk/>
            <pc:sldMk cId="370103280" sldId="481"/>
            <ac:grpSpMk id="60" creationId="{00000000-0000-0000-0000-000000000000}"/>
          </ac:grpSpMkLst>
        </pc:grpChg>
        <pc:grpChg chg="mod">
          <ac:chgData name="Brian Jackett" userId="9137d132751b949f" providerId="LiveId" clId="{708A1134-3603-4F73-BB78-35FF21E3952C}" dt="2017-07-28T17:24:10.258" v="988" actId="1036"/>
          <ac:grpSpMkLst>
            <pc:docMk/>
            <pc:sldMk cId="370103280" sldId="481"/>
            <ac:grpSpMk id="71" creationId="{00000000-0000-0000-0000-000000000000}"/>
          </ac:grpSpMkLst>
        </pc:grpChg>
        <pc:grpChg chg="mod">
          <ac:chgData name="Brian Jackett" userId="9137d132751b949f" providerId="LiveId" clId="{708A1134-3603-4F73-BB78-35FF21E3952C}" dt="2017-07-28T17:24:10.258" v="988" actId="1036"/>
          <ac:grpSpMkLst>
            <pc:docMk/>
            <pc:sldMk cId="370103280" sldId="481"/>
            <ac:grpSpMk id="88" creationId="{00000000-0000-0000-0000-000000000000}"/>
          </ac:grpSpMkLst>
        </pc:grpChg>
        <pc:grpChg chg="mod">
          <ac:chgData name="Brian Jackett" userId="9137d132751b949f" providerId="LiveId" clId="{708A1134-3603-4F73-BB78-35FF21E3952C}" dt="2017-07-28T17:24:10.258" v="988" actId="1036"/>
          <ac:grpSpMkLst>
            <pc:docMk/>
            <pc:sldMk cId="370103280" sldId="481"/>
            <ac:grpSpMk id="100" creationId="{00000000-0000-0000-0000-000000000000}"/>
          </ac:grpSpMkLst>
        </pc:grpChg>
        <pc:grpChg chg="mod">
          <ac:chgData name="Brian Jackett" userId="9137d132751b949f" providerId="LiveId" clId="{708A1134-3603-4F73-BB78-35FF21E3952C}" dt="2017-07-28T17:24:10.258" v="988" actId="1036"/>
          <ac:grpSpMkLst>
            <pc:docMk/>
            <pc:sldMk cId="370103280" sldId="481"/>
            <ac:grpSpMk id="111" creationId="{00000000-0000-0000-0000-000000000000}"/>
          </ac:grpSpMkLst>
        </pc:grpChg>
        <pc:picChg chg="mod">
          <ac:chgData name="Brian Jackett" userId="9137d132751b949f" providerId="LiveId" clId="{708A1134-3603-4F73-BB78-35FF21E3952C}" dt="2017-07-28T17:24:10.258" v="988" actId="1036"/>
          <ac:picMkLst>
            <pc:docMk/>
            <pc:sldMk cId="370103280" sldId="481"/>
            <ac:picMk id="16" creationId="{00000000-0000-0000-0000-000000000000}"/>
          </ac:picMkLst>
        </pc:picChg>
        <pc:picChg chg="mod">
          <ac:chgData name="Brian Jackett" userId="9137d132751b949f" providerId="LiveId" clId="{708A1134-3603-4F73-BB78-35FF21E3952C}" dt="2017-07-28T17:24:10.258" v="988" actId="1036"/>
          <ac:picMkLst>
            <pc:docMk/>
            <pc:sldMk cId="370103280" sldId="481"/>
            <ac:picMk id="17" creationId="{00000000-0000-0000-0000-000000000000}"/>
          </ac:picMkLst>
        </pc:picChg>
        <pc:picChg chg="mod">
          <ac:chgData name="Brian Jackett" userId="9137d132751b949f" providerId="LiveId" clId="{708A1134-3603-4F73-BB78-35FF21E3952C}" dt="2017-07-28T17:24:10.258" v="988" actId="1036"/>
          <ac:picMkLst>
            <pc:docMk/>
            <pc:sldMk cId="370103280" sldId="481"/>
            <ac:picMk id="25" creationId="{00000000-0000-0000-0000-000000000000}"/>
          </ac:picMkLst>
        </pc:picChg>
      </pc:sldChg>
      <pc:sldChg chg="addSp delSp modSp">
        <pc:chgData name="Brian Jackett" userId="9137d132751b949f" providerId="LiveId" clId="{708A1134-3603-4F73-BB78-35FF21E3952C}" dt="2017-07-20T19:26:36.775" v="52" actId="20577"/>
        <pc:sldMkLst>
          <pc:docMk/>
          <pc:sldMk cId="2391700885" sldId="482"/>
        </pc:sldMkLst>
        <pc:spChg chg="mod">
          <ac:chgData name="Brian Jackett" userId="9137d132751b949f" providerId="LiveId" clId="{708A1134-3603-4F73-BB78-35FF21E3952C}" dt="2017-07-20T19:26:36.775" v="52" actId="20577"/>
          <ac:spMkLst>
            <pc:docMk/>
            <pc:sldMk cId="2391700885" sldId="482"/>
            <ac:spMk id="11" creationId="{00000000-0000-0000-0000-000000000000}"/>
          </ac:spMkLst>
        </pc:spChg>
        <pc:picChg chg="add mod">
          <ac:chgData name="Brian Jackett" userId="9137d132751b949f" providerId="LiveId" clId="{708A1134-3603-4F73-BB78-35FF21E3952C}" dt="2017-07-20T19:23:16.766" v="43" actId="1076"/>
          <ac:picMkLst>
            <pc:docMk/>
            <pc:sldMk cId="2391700885" sldId="482"/>
            <ac:picMk id="2" creationId="{0DF21CBF-7282-4B35-A779-5CCC31D222A0}"/>
          </ac:picMkLst>
        </pc:picChg>
        <pc:picChg chg="del">
          <ac:chgData name="Brian Jackett" userId="9137d132751b949f" providerId="LiveId" clId="{708A1134-3603-4F73-BB78-35FF21E3952C}" dt="2017-07-20T19:22:34.341" v="40" actId="478"/>
          <ac:picMkLst>
            <pc:docMk/>
            <pc:sldMk cId="2391700885" sldId="482"/>
            <ac:picMk id="3074" creationId="{00000000-0000-0000-0000-000000000000}"/>
          </ac:picMkLst>
        </pc:picChg>
      </pc:sldChg>
      <pc:sldChg chg="addSp delSp modSp">
        <pc:chgData name="Brian Jackett" userId="9137d132751b949f" providerId="LiveId" clId="{708A1134-3603-4F73-BB78-35FF21E3952C}" dt="2017-07-28T02:57:28.086" v="129" actId="20577"/>
        <pc:sldMkLst>
          <pc:docMk/>
          <pc:sldMk cId="1676235541" sldId="483"/>
        </pc:sldMkLst>
        <pc:spChg chg="mod">
          <ac:chgData name="Brian Jackett" userId="9137d132751b949f" providerId="LiveId" clId="{708A1134-3603-4F73-BB78-35FF21E3952C}" dt="2017-07-28T02:57:28.086" v="129" actId="20577"/>
          <ac:spMkLst>
            <pc:docMk/>
            <pc:sldMk cId="1676235541" sldId="483"/>
            <ac:spMk id="2" creationId="{00000000-0000-0000-0000-000000000000}"/>
          </ac:spMkLst>
        </pc:spChg>
        <pc:spChg chg="mod">
          <ac:chgData name="Brian Jackett" userId="9137d132751b949f" providerId="LiveId" clId="{708A1134-3603-4F73-BB78-35FF21E3952C}" dt="2017-07-28T02:56:04.161" v="114" actId="20577"/>
          <ac:spMkLst>
            <pc:docMk/>
            <pc:sldMk cId="1676235541" sldId="483"/>
            <ac:spMk id="3" creationId="{00000000-0000-0000-0000-000000000000}"/>
          </ac:spMkLst>
        </pc:spChg>
        <pc:picChg chg="del">
          <ac:chgData name="Brian Jackett" userId="9137d132751b949f" providerId="LiveId" clId="{708A1134-3603-4F73-BB78-35FF21E3952C}" dt="2017-07-28T02:56:46.172" v="115" actId="478"/>
          <ac:picMkLst>
            <pc:docMk/>
            <pc:sldMk cId="1676235541" sldId="483"/>
            <ac:picMk id="4" creationId="{00000000-0000-0000-0000-000000000000}"/>
          </ac:picMkLst>
        </pc:picChg>
        <pc:picChg chg="add mod">
          <ac:chgData name="Brian Jackett" userId="9137d132751b949f" providerId="LiveId" clId="{708A1134-3603-4F73-BB78-35FF21E3952C}" dt="2017-07-28T02:57:09.400" v="120" actId="1076"/>
          <ac:picMkLst>
            <pc:docMk/>
            <pc:sldMk cId="1676235541" sldId="483"/>
            <ac:picMk id="5" creationId="{C306D84D-E0B7-45B8-9607-71F82B377649}"/>
          </ac:picMkLst>
        </pc:picChg>
      </pc:sldChg>
      <pc:sldChg chg="modSp">
        <pc:chgData name="Brian Jackett" userId="9137d132751b949f" providerId="LiveId" clId="{708A1134-3603-4F73-BB78-35FF21E3952C}" dt="2017-07-28T02:58:13.940" v="147" actId="20577"/>
        <pc:sldMkLst>
          <pc:docMk/>
          <pc:sldMk cId="1725925412" sldId="484"/>
        </pc:sldMkLst>
        <pc:spChg chg="mod">
          <ac:chgData name="Brian Jackett" userId="9137d132751b949f" providerId="LiveId" clId="{708A1134-3603-4F73-BB78-35FF21E3952C}" dt="2017-07-28T02:57:57.013" v="138" actId="20577"/>
          <ac:spMkLst>
            <pc:docMk/>
            <pc:sldMk cId="1725925412" sldId="484"/>
            <ac:spMk id="2" creationId="{00000000-0000-0000-0000-000000000000}"/>
          </ac:spMkLst>
        </pc:spChg>
        <pc:spChg chg="mod">
          <ac:chgData name="Brian Jackett" userId="9137d132751b949f" providerId="LiveId" clId="{708A1134-3603-4F73-BB78-35FF21E3952C}" dt="2017-07-28T02:58:13.940" v="147" actId="20577"/>
          <ac:spMkLst>
            <pc:docMk/>
            <pc:sldMk cId="1725925412" sldId="484"/>
            <ac:spMk id="3" creationId="{00000000-0000-0000-0000-000000000000}"/>
          </ac:spMkLst>
        </pc:spChg>
      </pc:sldChg>
      <pc:sldChg chg="addSp delSp modSp add ord">
        <pc:chgData name="Brian Jackett" userId="9137d132751b949f" providerId="LiveId" clId="{708A1134-3603-4F73-BB78-35FF21E3952C}" dt="2017-07-28T02:55:12.136" v="62"/>
        <pc:sldMkLst>
          <pc:docMk/>
          <pc:sldMk cId="183451231" sldId="485"/>
        </pc:sldMkLst>
        <pc:spChg chg="mod">
          <ac:chgData name="Brian Jackett" userId="9137d132751b949f" providerId="LiveId" clId="{708A1134-3603-4F73-BB78-35FF21E3952C}" dt="2017-07-28T02:55:03.578" v="58" actId="6549"/>
          <ac:spMkLst>
            <pc:docMk/>
            <pc:sldMk cId="183451231" sldId="485"/>
            <ac:spMk id="2" creationId="{00000000-0000-0000-0000-000000000000}"/>
          </ac:spMkLst>
        </pc:spChg>
        <pc:spChg chg="mod">
          <ac:chgData name="Brian Jackett" userId="9137d132751b949f" providerId="LiveId" clId="{708A1134-3603-4F73-BB78-35FF21E3952C}" dt="2017-07-28T02:55:10.319" v="61" actId="6549"/>
          <ac:spMkLst>
            <pc:docMk/>
            <pc:sldMk cId="183451231" sldId="485"/>
            <ac:spMk id="3" creationId="{00000000-0000-0000-0000-000000000000}"/>
          </ac:spMkLst>
        </pc:spChg>
        <pc:picChg chg="add">
          <ac:chgData name="Brian Jackett" userId="9137d132751b949f" providerId="LiveId" clId="{708A1134-3603-4F73-BB78-35FF21E3952C}" dt="2017-07-28T02:55:12.136" v="62"/>
          <ac:picMkLst>
            <pc:docMk/>
            <pc:sldMk cId="183451231" sldId="485"/>
            <ac:picMk id="4" creationId="{1FBCB400-BE99-4D03-B2F2-B089E9DEBA23}"/>
          </ac:picMkLst>
        </pc:picChg>
        <pc:picChg chg="del">
          <ac:chgData name="Brian Jackett" userId="9137d132751b949f" providerId="LiveId" clId="{708A1134-3603-4F73-BB78-35FF21E3952C}" dt="2017-07-28T02:55:06.665" v="60" actId="478"/>
          <ac:picMkLst>
            <pc:docMk/>
            <pc:sldMk cId="183451231" sldId="485"/>
            <ac:picMk id="5" creationId="{00000000-0000-0000-0000-000000000000}"/>
          </ac:picMkLst>
        </pc:picChg>
        <pc:picChg chg="del">
          <ac:chgData name="Brian Jackett" userId="9137d132751b949f" providerId="LiveId" clId="{708A1134-3603-4F73-BB78-35FF21E3952C}" dt="2017-07-28T02:55:05.288" v="59" actId="478"/>
          <ac:picMkLst>
            <pc:docMk/>
            <pc:sldMk cId="183451231" sldId="485"/>
            <ac:picMk id="6" creationId="{00000000-0000-0000-0000-000000000000}"/>
          </ac:picMkLst>
        </pc:picChg>
      </pc:sldChg>
      <pc:sldChg chg="add del ord">
        <pc:chgData name="Brian Jackett" userId="9137d132751b949f" providerId="LiveId" clId="{708A1134-3603-4F73-BB78-35FF21E3952C}" dt="2017-07-28T02:54:54.095" v="55" actId="2696"/>
        <pc:sldMkLst>
          <pc:docMk/>
          <pc:sldMk cId="4102668570" sldId="485"/>
        </pc:sldMkLst>
      </pc:sldChg>
      <pc:sldChg chg="addSp modSp add ord modAnim">
        <pc:chgData name="Brian Jackett" userId="9137d132751b949f" providerId="LiveId" clId="{708A1134-3603-4F73-BB78-35FF21E3952C}" dt="2017-07-28T17:05:20.720" v="933"/>
        <pc:sldMkLst>
          <pc:docMk/>
          <pc:sldMk cId="3600231389" sldId="486"/>
        </pc:sldMkLst>
        <pc:spChg chg="mod">
          <ac:chgData name="Brian Jackett" userId="9137d132751b949f" providerId="LiveId" clId="{708A1134-3603-4F73-BB78-35FF21E3952C}" dt="2017-07-28T16:48:17.712" v="519" actId="20577"/>
          <ac:spMkLst>
            <pc:docMk/>
            <pc:sldMk cId="3600231389" sldId="486"/>
            <ac:spMk id="4" creationId="{00000000-0000-0000-0000-000000000000}"/>
          </ac:spMkLst>
        </pc:spChg>
        <pc:spChg chg="mod">
          <ac:chgData name="Brian Jackett" userId="9137d132751b949f" providerId="LiveId" clId="{708A1134-3603-4F73-BB78-35FF21E3952C}" dt="2017-07-28T17:03:41.893" v="886" actId="20577"/>
          <ac:spMkLst>
            <pc:docMk/>
            <pc:sldMk cId="3600231389" sldId="486"/>
            <ac:spMk id="5" creationId="{00000000-0000-0000-0000-000000000000}"/>
          </ac:spMkLst>
        </pc:spChg>
        <pc:picChg chg="add mod">
          <ac:chgData name="Brian Jackett" userId="9137d132751b949f" providerId="LiveId" clId="{708A1134-3603-4F73-BB78-35FF21E3952C}" dt="2017-07-28T17:05:20.720" v="933"/>
          <ac:picMkLst>
            <pc:docMk/>
            <pc:sldMk cId="3600231389" sldId="486"/>
            <ac:picMk id="2" creationId="{5787E720-43DF-40BE-ACD4-50F6A8329CE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ED5949-D178-463B-AC94-BD0016FF58C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BE96CFF-4B52-4C0E-8844-6089440D0441}">
      <dgm:prSet phldrT="[Text]"/>
      <dgm:spPr/>
      <dgm:t>
        <a:bodyPr/>
        <a:lstStyle/>
        <a:p>
          <a:r>
            <a:rPr lang="en-US" b="1" dirty="0"/>
            <a:t>Flow</a:t>
          </a:r>
          <a:r>
            <a:rPr lang="en-US" dirty="0"/>
            <a:t> – Capture Twitter Hashtag #</a:t>
          </a:r>
          <a:r>
            <a:rPr lang="en-US" dirty="0" err="1"/>
            <a:t>BTJPADemo</a:t>
          </a:r>
          <a:endParaRPr lang="en-US" dirty="0"/>
        </a:p>
      </dgm:t>
    </dgm:pt>
    <dgm:pt modelId="{A3B428E8-1647-40BA-BD04-BA3DF47F9B35}" type="parTrans" cxnId="{41B5144E-8B73-45A3-8F0C-21E7C0E8155B}">
      <dgm:prSet/>
      <dgm:spPr/>
      <dgm:t>
        <a:bodyPr/>
        <a:lstStyle/>
        <a:p>
          <a:endParaRPr lang="en-US"/>
        </a:p>
      </dgm:t>
    </dgm:pt>
    <dgm:pt modelId="{E470BF00-0AE1-4A96-8BED-F4FBBECDA08B}" type="sibTrans" cxnId="{41B5144E-8B73-45A3-8F0C-21E7C0E8155B}">
      <dgm:prSet/>
      <dgm:spPr/>
      <dgm:t>
        <a:bodyPr/>
        <a:lstStyle/>
        <a:p>
          <a:endParaRPr lang="en-US"/>
        </a:p>
      </dgm:t>
    </dgm:pt>
    <dgm:pt modelId="{4842FFDA-7E6B-4AFD-817E-F50852C2CB31}">
      <dgm:prSet phldrT="[Text]"/>
      <dgm:spPr/>
      <dgm:t>
        <a:bodyPr/>
        <a:lstStyle/>
        <a:p>
          <a:r>
            <a:rPr lang="en-US" b="1" dirty="0"/>
            <a:t>Flow </a:t>
          </a:r>
          <a:r>
            <a:rPr lang="en-US" dirty="0"/>
            <a:t>– Insert Azure SQL DB record</a:t>
          </a:r>
        </a:p>
      </dgm:t>
    </dgm:pt>
    <dgm:pt modelId="{96080E71-B08C-437C-B18F-B042587A55FF}" type="parTrans" cxnId="{8FBE70AD-F88B-461A-ADA6-9E7E992FDC32}">
      <dgm:prSet/>
      <dgm:spPr/>
      <dgm:t>
        <a:bodyPr/>
        <a:lstStyle/>
        <a:p>
          <a:endParaRPr lang="en-US"/>
        </a:p>
      </dgm:t>
    </dgm:pt>
    <dgm:pt modelId="{BA5E58EB-106E-4C9F-878E-7538DECD950B}" type="sibTrans" cxnId="{8FBE70AD-F88B-461A-ADA6-9E7E992FDC32}">
      <dgm:prSet/>
      <dgm:spPr/>
      <dgm:t>
        <a:bodyPr/>
        <a:lstStyle/>
        <a:p>
          <a:endParaRPr lang="en-US"/>
        </a:p>
      </dgm:t>
    </dgm:pt>
    <dgm:pt modelId="{E65232AB-C58A-43A4-BBC7-D81E4C5CE99E}">
      <dgm:prSet phldrT="[Text]"/>
      <dgm:spPr/>
      <dgm:t>
        <a:bodyPr/>
        <a:lstStyle/>
        <a:p>
          <a:r>
            <a:rPr lang="en-US" b="1" dirty="0"/>
            <a:t>Azure Web App</a:t>
          </a:r>
          <a:r>
            <a:rPr lang="en-US" dirty="0"/>
            <a:t> – EF Model display DB data</a:t>
          </a:r>
        </a:p>
      </dgm:t>
    </dgm:pt>
    <dgm:pt modelId="{499FF3A7-A713-45B9-9E4C-423FF23CE888}" type="parTrans" cxnId="{C64F1FF8-279E-46E3-AF3D-6CDAAC930BCD}">
      <dgm:prSet/>
      <dgm:spPr/>
      <dgm:t>
        <a:bodyPr/>
        <a:lstStyle/>
        <a:p>
          <a:endParaRPr lang="en-US"/>
        </a:p>
      </dgm:t>
    </dgm:pt>
    <dgm:pt modelId="{7D437740-3095-4DEC-9E35-168349D84FB4}" type="sibTrans" cxnId="{C64F1FF8-279E-46E3-AF3D-6CDAAC930BCD}">
      <dgm:prSet/>
      <dgm:spPr/>
      <dgm:t>
        <a:bodyPr/>
        <a:lstStyle/>
        <a:p>
          <a:endParaRPr lang="en-US"/>
        </a:p>
      </dgm:t>
    </dgm:pt>
    <dgm:pt modelId="{5C661078-7235-452B-BBDB-5C7C6450E174}">
      <dgm:prSet phldrT="[Text]"/>
      <dgm:spPr/>
      <dgm:t>
        <a:bodyPr/>
        <a:lstStyle/>
        <a:p>
          <a:r>
            <a:rPr lang="en-US" b="1" dirty="0"/>
            <a:t>Azure API App</a:t>
          </a:r>
          <a:r>
            <a:rPr lang="en-US" dirty="0"/>
            <a:t> – EF Model of DB Data + Swagger</a:t>
          </a:r>
        </a:p>
      </dgm:t>
    </dgm:pt>
    <dgm:pt modelId="{49895139-3D7E-43DA-B5A5-552537DAED04}" type="parTrans" cxnId="{45821E8C-8EBB-460A-BC49-11F13B46CDBE}">
      <dgm:prSet/>
      <dgm:spPr/>
      <dgm:t>
        <a:bodyPr/>
        <a:lstStyle/>
        <a:p>
          <a:endParaRPr lang="en-US"/>
        </a:p>
      </dgm:t>
    </dgm:pt>
    <dgm:pt modelId="{FA180F54-C68B-49C9-BC15-B4794BC4DC2D}" type="sibTrans" cxnId="{45821E8C-8EBB-460A-BC49-11F13B46CDBE}">
      <dgm:prSet/>
      <dgm:spPr/>
      <dgm:t>
        <a:bodyPr/>
        <a:lstStyle/>
        <a:p>
          <a:endParaRPr lang="en-US"/>
        </a:p>
      </dgm:t>
    </dgm:pt>
    <dgm:pt modelId="{62FF3806-4D04-48EF-8C19-F4E0DAAE68E4}">
      <dgm:prSet phldrT="[Text]"/>
      <dgm:spPr/>
      <dgm:t>
        <a:bodyPr/>
        <a:lstStyle/>
        <a:p>
          <a:r>
            <a:rPr lang="en-US" b="1" dirty="0"/>
            <a:t>PowerApps</a:t>
          </a:r>
          <a:r>
            <a:rPr lang="en-US" dirty="0"/>
            <a:t> – Custom API from Azure API App</a:t>
          </a:r>
        </a:p>
      </dgm:t>
    </dgm:pt>
    <dgm:pt modelId="{B1D4A46A-2D3D-4806-87E5-5ACCF6748120}" type="parTrans" cxnId="{CA638D94-0758-472B-A8CA-3C541CB91160}">
      <dgm:prSet/>
      <dgm:spPr/>
      <dgm:t>
        <a:bodyPr/>
        <a:lstStyle/>
        <a:p>
          <a:endParaRPr lang="en-US"/>
        </a:p>
      </dgm:t>
    </dgm:pt>
    <dgm:pt modelId="{0FDDDF38-DC4D-4085-8CDB-71F9152F4863}" type="sibTrans" cxnId="{CA638D94-0758-472B-A8CA-3C541CB91160}">
      <dgm:prSet/>
      <dgm:spPr/>
      <dgm:t>
        <a:bodyPr/>
        <a:lstStyle/>
        <a:p>
          <a:endParaRPr lang="en-US"/>
        </a:p>
      </dgm:t>
    </dgm:pt>
    <dgm:pt modelId="{102805ED-6353-4FAB-9332-ABD70FD5CDCC}">
      <dgm:prSet phldrT="[Text]"/>
      <dgm:spPr/>
      <dgm:t>
        <a:bodyPr/>
        <a:lstStyle/>
        <a:p>
          <a:r>
            <a:rPr lang="en-US" b="1" dirty="0"/>
            <a:t>PowerApps</a:t>
          </a:r>
          <a:r>
            <a:rPr lang="en-US" dirty="0"/>
            <a:t> – App displays data via </a:t>
          </a:r>
          <a:r>
            <a:rPr lang="en-US"/>
            <a:t>Custom Connector</a:t>
          </a:r>
          <a:endParaRPr lang="en-US" dirty="0"/>
        </a:p>
      </dgm:t>
    </dgm:pt>
    <dgm:pt modelId="{779D3CB8-242A-44BB-9E5A-59D09698B409}" type="parTrans" cxnId="{E42A4D6C-DEAD-44AB-AFA6-6E033480AAE8}">
      <dgm:prSet/>
      <dgm:spPr/>
      <dgm:t>
        <a:bodyPr/>
        <a:lstStyle/>
        <a:p>
          <a:endParaRPr lang="en-US"/>
        </a:p>
      </dgm:t>
    </dgm:pt>
    <dgm:pt modelId="{81EBD297-08C7-4B6E-A9FF-B652DC7C492F}" type="sibTrans" cxnId="{E42A4D6C-DEAD-44AB-AFA6-6E033480AAE8}">
      <dgm:prSet/>
      <dgm:spPr/>
      <dgm:t>
        <a:bodyPr/>
        <a:lstStyle/>
        <a:p>
          <a:endParaRPr lang="en-US"/>
        </a:p>
      </dgm:t>
    </dgm:pt>
    <dgm:pt modelId="{064B60CC-510C-4A45-869D-5A13F9BFC215}">
      <dgm:prSet phldrT="[Text]"/>
      <dgm:spPr/>
      <dgm:t>
        <a:bodyPr/>
        <a:lstStyle/>
        <a:p>
          <a:r>
            <a:rPr lang="en-US" dirty="0"/>
            <a:t>Flow – Perform sentiment analysis</a:t>
          </a:r>
        </a:p>
      </dgm:t>
    </dgm:pt>
    <dgm:pt modelId="{D6D9A0C7-1E7E-4FEE-9516-6FA053B45861}" type="parTrans" cxnId="{A44EFB22-0014-47FC-880C-E8D514CAEF06}">
      <dgm:prSet/>
      <dgm:spPr/>
      <dgm:t>
        <a:bodyPr/>
        <a:lstStyle/>
        <a:p>
          <a:endParaRPr lang="en-US"/>
        </a:p>
      </dgm:t>
    </dgm:pt>
    <dgm:pt modelId="{30921CE1-CED3-45D6-8850-236909C2FC07}" type="sibTrans" cxnId="{A44EFB22-0014-47FC-880C-E8D514CAEF06}">
      <dgm:prSet/>
      <dgm:spPr/>
      <dgm:t>
        <a:bodyPr/>
        <a:lstStyle/>
        <a:p>
          <a:endParaRPr lang="en-US"/>
        </a:p>
      </dgm:t>
    </dgm:pt>
    <dgm:pt modelId="{5BB9CB53-1B01-483D-9C24-F5507EF1890C}">
      <dgm:prSet phldrT="[Text]"/>
      <dgm:spPr/>
      <dgm:t>
        <a:bodyPr/>
        <a:lstStyle/>
        <a:p>
          <a:r>
            <a:rPr lang="en-US" dirty="0"/>
            <a:t>Power BI – Visualize sentiment analysis to dataset</a:t>
          </a:r>
        </a:p>
      </dgm:t>
    </dgm:pt>
    <dgm:pt modelId="{116E97A0-C360-4DBD-BBE8-E859F62B0A7A}" type="parTrans" cxnId="{FAB9D7FA-B9AA-4084-BCE9-BCCDBB082201}">
      <dgm:prSet/>
      <dgm:spPr/>
      <dgm:t>
        <a:bodyPr/>
        <a:lstStyle/>
        <a:p>
          <a:endParaRPr lang="en-US"/>
        </a:p>
      </dgm:t>
    </dgm:pt>
    <dgm:pt modelId="{1E50DFCF-139F-44D5-AFAE-5ACD424B5098}" type="sibTrans" cxnId="{FAB9D7FA-B9AA-4084-BCE9-BCCDBB082201}">
      <dgm:prSet/>
      <dgm:spPr/>
      <dgm:t>
        <a:bodyPr/>
        <a:lstStyle/>
        <a:p>
          <a:endParaRPr lang="en-US"/>
        </a:p>
      </dgm:t>
    </dgm:pt>
    <dgm:pt modelId="{2D04CC5A-E03C-4CB9-986E-A4F445E10EA1}" type="pres">
      <dgm:prSet presAssocID="{D9ED5949-D178-463B-AC94-BD0016FF58CC}" presName="diagram" presStyleCnt="0">
        <dgm:presLayoutVars>
          <dgm:dir/>
          <dgm:resizeHandles val="exact"/>
        </dgm:presLayoutVars>
      </dgm:prSet>
      <dgm:spPr/>
    </dgm:pt>
    <dgm:pt modelId="{61AA73DF-6E4F-48DF-B23D-6A4FEEFC6642}" type="pres">
      <dgm:prSet presAssocID="{4BE96CFF-4B52-4C0E-8844-6089440D0441}" presName="node" presStyleLbl="node1" presStyleIdx="0" presStyleCnt="8">
        <dgm:presLayoutVars>
          <dgm:bulletEnabled val="1"/>
        </dgm:presLayoutVars>
      </dgm:prSet>
      <dgm:spPr/>
    </dgm:pt>
    <dgm:pt modelId="{59E9D995-0496-4CBC-B6CB-C30F5279FA8C}" type="pres">
      <dgm:prSet presAssocID="{E470BF00-0AE1-4A96-8BED-F4FBBECDA08B}" presName="sibTrans" presStyleLbl="sibTrans2D1" presStyleIdx="0" presStyleCnt="7"/>
      <dgm:spPr/>
    </dgm:pt>
    <dgm:pt modelId="{0E0FFCC8-D6A6-482A-A66B-20CBB68C32A1}" type="pres">
      <dgm:prSet presAssocID="{E470BF00-0AE1-4A96-8BED-F4FBBECDA08B}" presName="connectorText" presStyleLbl="sibTrans2D1" presStyleIdx="0" presStyleCnt="7"/>
      <dgm:spPr/>
    </dgm:pt>
    <dgm:pt modelId="{A3C97DB3-4FBB-43C6-9BA1-ED8C126EE45A}" type="pres">
      <dgm:prSet presAssocID="{4842FFDA-7E6B-4AFD-817E-F50852C2CB31}" presName="node" presStyleLbl="node1" presStyleIdx="1" presStyleCnt="8">
        <dgm:presLayoutVars>
          <dgm:bulletEnabled val="1"/>
        </dgm:presLayoutVars>
      </dgm:prSet>
      <dgm:spPr/>
    </dgm:pt>
    <dgm:pt modelId="{43D629E0-B1C4-4588-900A-0B73BF8AC2F8}" type="pres">
      <dgm:prSet presAssocID="{BA5E58EB-106E-4C9F-878E-7538DECD950B}" presName="sibTrans" presStyleLbl="sibTrans2D1" presStyleIdx="1" presStyleCnt="7"/>
      <dgm:spPr/>
    </dgm:pt>
    <dgm:pt modelId="{B7D57F6C-3B44-4D11-8A06-33783909C434}" type="pres">
      <dgm:prSet presAssocID="{BA5E58EB-106E-4C9F-878E-7538DECD950B}" presName="connectorText" presStyleLbl="sibTrans2D1" presStyleIdx="1" presStyleCnt="7"/>
      <dgm:spPr/>
    </dgm:pt>
    <dgm:pt modelId="{2AC4EC8C-BA3F-4FB0-BBAE-7ABEE779519A}" type="pres">
      <dgm:prSet presAssocID="{064B60CC-510C-4A45-869D-5A13F9BFC215}" presName="node" presStyleLbl="node1" presStyleIdx="2" presStyleCnt="8">
        <dgm:presLayoutVars>
          <dgm:bulletEnabled val="1"/>
        </dgm:presLayoutVars>
      </dgm:prSet>
      <dgm:spPr/>
    </dgm:pt>
    <dgm:pt modelId="{6764C948-61D1-4165-8CB0-FA86F5BBE2F6}" type="pres">
      <dgm:prSet presAssocID="{30921CE1-CED3-45D6-8850-236909C2FC07}" presName="sibTrans" presStyleLbl="sibTrans2D1" presStyleIdx="2" presStyleCnt="7"/>
      <dgm:spPr/>
    </dgm:pt>
    <dgm:pt modelId="{68335478-FE3B-435C-BA65-E3EC1C76DF87}" type="pres">
      <dgm:prSet presAssocID="{30921CE1-CED3-45D6-8850-236909C2FC07}" presName="connectorText" presStyleLbl="sibTrans2D1" presStyleIdx="2" presStyleCnt="7"/>
      <dgm:spPr/>
    </dgm:pt>
    <dgm:pt modelId="{8E9CC858-09B8-451E-A8DD-EC84FCC6F77A}" type="pres">
      <dgm:prSet presAssocID="{5BB9CB53-1B01-483D-9C24-F5507EF1890C}" presName="node" presStyleLbl="node1" presStyleIdx="3" presStyleCnt="8">
        <dgm:presLayoutVars>
          <dgm:bulletEnabled val="1"/>
        </dgm:presLayoutVars>
      </dgm:prSet>
      <dgm:spPr/>
    </dgm:pt>
    <dgm:pt modelId="{7F4DFDB4-4A3F-4A2D-AF0D-2340D08107D4}" type="pres">
      <dgm:prSet presAssocID="{1E50DFCF-139F-44D5-AFAE-5ACD424B5098}" presName="sibTrans" presStyleLbl="sibTrans2D1" presStyleIdx="3" presStyleCnt="7"/>
      <dgm:spPr/>
    </dgm:pt>
    <dgm:pt modelId="{8CACAF49-7469-4091-9C18-007755459CD9}" type="pres">
      <dgm:prSet presAssocID="{1E50DFCF-139F-44D5-AFAE-5ACD424B5098}" presName="connectorText" presStyleLbl="sibTrans2D1" presStyleIdx="3" presStyleCnt="7"/>
      <dgm:spPr/>
    </dgm:pt>
    <dgm:pt modelId="{ACFD631F-9AA9-4D02-86F6-F648FEC0891B}" type="pres">
      <dgm:prSet presAssocID="{E65232AB-C58A-43A4-BBC7-D81E4C5CE99E}" presName="node" presStyleLbl="node1" presStyleIdx="4" presStyleCnt="8">
        <dgm:presLayoutVars>
          <dgm:bulletEnabled val="1"/>
        </dgm:presLayoutVars>
      </dgm:prSet>
      <dgm:spPr/>
    </dgm:pt>
    <dgm:pt modelId="{8990760B-E8C0-468F-863A-CD86602C4F8E}" type="pres">
      <dgm:prSet presAssocID="{7D437740-3095-4DEC-9E35-168349D84FB4}" presName="sibTrans" presStyleLbl="sibTrans2D1" presStyleIdx="4" presStyleCnt="7"/>
      <dgm:spPr/>
    </dgm:pt>
    <dgm:pt modelId="{23239C52-77FD-4B21-AA7D-ED0552613E67}" type="pres">
      <dgm:prSet presAssocID="{7D437740-3095-4DEC-9E35-168349D84FB4}" presName="connectorText" presStyleLbl="sibTrans2D1" presStyleIdx="4" presStyleCnt="7"/>
      <dgm:spPr/>
    </dgm:pt>
    <dgm:pt modelId="{CD92B17D-D74F-4B58-B25B-D4A01AD6777E}" type="pres">
      <dgm:prSet presAssocID="{5C661078-7235-452B-BBDB-5C7C6450E174}" presName="node" presStyleLbl="node1" presStyleIdx="5" presStyleCnt="8">
        <dgm:presLayoutVars>
          <dgm:bulletEnabled val="1"/>
        </dgm:presLayoutVars>
      </dgm:prSet>
      <dgm:spPr/>
    </dgm:pt>
    <dgm:pt modelId="{8F07948A-DC6A-4A2B-A4FA-2CD3C70C456A}" type="pres">
      <dgm:prSet presAssocID="{FA180F54-C68B-49C9-BC15-B4794BC4DC2D}" presName="sibTrans" presStyleLbl="sibTrans2D1" presStyleIdx="5" presStyleCnt="7"/>
      <dgm:spPr/>
    </dgm:pt>
    <dgm:pt modelId="{96936698-4B5C-45A0-850A-B84555692A47}" type="pres">
      <dgm:prSet presAssocID="{FA180F54-C68B-49C9-BC15-B4794BC4DC2D}" presName="connectorText" presStyleLbl="sibTrans2D1" presStyleIdx="5" presStyleCnt="7"/>
      <dgm:spPr/>
    </dgm:pt>
    <dgm:pt modelId="{821ACF24-A217-4A04-864F-30EFC4D44CD2}" type="pres">
      <dgm:prSet presAssocID="{62FF3806-4D04-48EF-8C19-F4E0DAAE68E4}" presName="node" presStyleLbl="node1" presStyleIdx="6" presStyleCnt="8">
        <dgm:presLayoutVars>
          <dgm:bulletEnabled val="1"/>
        </dgm:presLayoutVars>
      </dgm:prSet>
      <dgm:spPr/>
    </dgm:pt>
    <dgm:pt modelId="{49F928BD-4843-46A9-896C-4B5ECC3D4968}" type="pres">
      <dgm:prSet presAssocID="{0FDDDF38-DC4D-4085-8CDB-71F9152F4863}" presName="sibTrans" presStyleLbl="sibTrans2D1" presStyleIdx="6" presStyleCnt="7"/>
      <dgm:spPr/>
    </dgm:pt>
    <dgm:pt modelId="{4D638BB8-8CB7-42D6-B986-63D10FEAB2FC}" type="pres">
      <dgm:prSet presAssocID="{0FDDDF38-DC4D-4085-8CDB-71F9152F4863}" presName="connectorText" presStyleLbl="sibTrans2D1" presStyleIdx="6" presStyleCnt="7"/>
      <dgm:spPr/>
    </dgm:pt>
    <dgm:pt modelId="{C38A3191-7271-4A6B-B784-3AD2F43F77CC}" type="pres">
      <dgm:prSet presAssocID="{102805ED-6353-4FAB-9332-ABD70FD5CDCC}" presName="node" presStyleLbl="node1" presStyleIdx="7" presStyleCnt="8">
        <dgm:presLayoutVars>
          <dgm:bulletEnabled val="1"/>
        </dgm:presLayoutVars>
      </dgm:prSet>
      <dgm:spPr/>
    </dgm:pt>
  </dgm:ptLst>
  <dgm:cxnLst>
    <dgm:cxn modelId="{C0747D04-0975-4F87-921C-3EE5B5574EA2}" type="presOf" srcId="{BA5E58EB-106E-4C9F-878E-7538DECD950B}" destId="{43D629E0-B1C4-4588-900A-0B73BF8AC2F8}" srcOrd="0" destOrd="0" presId="urn:microsoft.com/office/officeart/2005/8/layout/process5"/>
    <dgm:cxn modelId="{BAE81414-B87B-4C5C-AFAD-DA9401D34B13}" type="presOf" srcId="{E470BF00-0AE1-4A96-8BED-F4FBBECDA08B}" destId="{59E9D995-0496-4CBC-B6CB-C30F5279FA8C}" srcOrd="0" destOrd="0" presId="urn:microsoft.com/office/officeart/2005/8/layout/process5"/>
    <dgm:cxn modelId="{A44EFB22-0014-47FC-880C-E8D514CAEF06}" srcId="{D9ED5949-D178-463B-AC94-BD0016FF58CC}" destId="{064B60CC-510C-4A45-869D-5A13F9BFC215}" srcOrd="2" destOrd="0" parTransId="{D6D9A0C7-1E7E-4FEE-9516-6FA053B45861}" sibTransId="{30921CE1-CED3-45D6-8850-236909C2FC07}"/>
    <dgm:cxn modelId="{C2E33E2A-1C76-40EB-809C-E920BD274AD7}" type="presOf" srcId="{064B60CC-510C-4A45-869D-5A13F9BFC215}" destId="{2AC4EC8C-BA3F-4FB0-BBAE-7ABEE779519A}" srcOrd="0" destOrd="0" presId="urn:microsoft.com/office/officeart/2005/8/layout/process5"/>
    <dgm:cxn modelId="{0F52BD2B-807D-4FB9-812D-5F1D4D8F47C6}" type="presOf" srcId="{E470BF00-0AE1-4A96-8BED-F4FBBECDA08B}" destId="{0E0FFCC8-D6A6-482A-A66B-20CBB68C32A1}" srcOrd="1" destOrd="0" presId="urn:microsoft.com/office/officeart/2005/8/layout/process5"/>
    <dgm:cxn modelId="{358DB65D-EAB4-4508-B246-9F1A8C37335E}" type="presOf" srcId="{1E50DFCF-139F-44D5-AFAE-5ACD424B5098}" destId="{8CACAF49-7469-4091-9C18-007755459CD9}" srcOrd="1" destOrd="0" presId="urn:microsoft.com/office/officeart/2005/8/layout/process5"/>
    <dgm:cxn modelId="{EC70705F-3B1C-47AE-9D73-7FF0A6D5DB16}" type="presOf" srcId="{1E50DFCF-139F-44D5-AFAE-5ACD424B5098}" destId="{7F4DFDB4-4A3F-4A2D-AF0D-2340D08107D4}" srcOrd="0" destOrd="0" presId="urn:microsoft.com/office/officeart/2005/8/layout/process5"/>
    <dgm:cxn modelId="{E42A4D6C-DEAD-44AB-AFA6-6E033480AAE8}" srcId="{D9ED5949-D178-463B-AC94-BD0016FF58CC}" destId="{102805ED-6353-4FAB-9332-ABD70FD5CDCC}" srcOrd="7" destOrd="0" parTransId="{779D3CB8-242A-44BB-9E5A-59D09698B409}" sibTransId="{81EBD297-08C7-4B6E-A9FF-B652DC7C492F}"/>
    <dgm:cxn modelId="{41B5144E-8B73-45A3-8F0C-21E7C0E8155B}" srcId="{D9ED5949-D178-463B-AC94-BD0016FF58CC}" destId="{4BE96CFF-4B52-4C0E-8844-6089440D0441}" srcOrd="0" destOrd="0" parTransId="{A3B428E8-1647-40BA-BD04-BA3DF47F9B35}" sibTransId="{E470BF00-0AE1-4A96-8BED-F4FBBECDA08B}"/>
    <dgm:cxn modelId="{669F7C70-23C3-414E-91AA-B8FB5818EF5F}" type="presOf" srcId="{102805ED-6353-4FAB-9332-ABD70FD5CDCC}" destId="{C38A3191-7271-4A6B-B784-3AD2F43F77CC}" srcOrd="0" destOrd="0" presId="urn:microsoft.com/office/officeart/2005/8/layout/process5"/>
    <dgm:cxn modelId="{9A4B8D71-565D-4C99-AA2B-C925416A3908}" type="presOf" srcId="{0FDDDF38-DC4D-4085-8CDB-71F9152F4863}" destId="{4D638BB8-8CB7-42D6-B986-63D10FEAB2FC}" srcOrd="1" destOrd="0" presId="urn:microsoft.com/office/officeart/2005/8/layout/process5"/>
    <dgm:cxn modelId="{45821E8C-8EBB-460A-BC49-11F13B46CDBE}" srcId="{D9ED5949-D178-463B-AC94-BD0016FF58CC}" destId="{5C661078-7235-452B-BBDB-5C7C6450E174}" srcOrd="5" destOrd="0" parTransId="{49895139-3D7E-43DA-B5A5-552537DAED04}" sibTransId="{FA180F54-C68B-49C9-BC15-B4794BC4DC2D}"/>
    <dgm:cxn modelId="{CA638D94-0758-472B-A8CA-3C541CB91160}" srcId="{D9ED5949-D178-463B-AC94-BD0016FF58CC}" destId="{62FF3806-4D04-48EF-8C19-F4E0DAAE68E4}" srcOrd="6" destOrd="0" parTransId="{B1D4A46A-2D3D-4806-87E5-5ACCF6748120}" sibTransId="{0FDDDF38-DC4D-4085-8CDB-71F9152F4863}"/>
    <dgm:cxn modelId="{07D16999-A40A-46C3-B1F8-2CDBF153F52E}" type="presOf" srcId="{E65232AB-C58A-43A4-BBC7-D81E4C5CE99E}" destId="{ACFD631F-9AA9-4D02-86F6-F648FEC0891B}" srcOrd="0" destOrd="0" presId="urn:microsoft.com/office/officeart/2005/8/layout/process5"/>
    <dgm:cxn modelId="{28ED7099-627E-43CC-B324-9B19DED681B1}" type="presOf" srcId="{62FF3806-4D04-48EF-8C19-F4E0DAAE68E4}" destId="{821ACF24-A217-4A04-864F-30EFC4D44CD2}" srcOrd="0" destOrd="0" presId="urn:microsoft.com/office/officeart/2005/8/layout/process5"/>
    <dgm:cxn modelId="{79BF6CA3-643C-4E98-8606-732A2F075DBA}" type="presOf" srcId="{BA5E58EB-106E-4C9F-878E-7538DECD950B}" destId="{B7D57F6C-3B44-4D11-8A06-33783909C434}" srcOrd="1" destOrd="0" presId="urn:microsoft.com/office/officeart/2005/8/layout/process5"/>
    <dgm:cxn modelId="{8FBE70AD-F88B-461A-ADA6-9E7E992FDC32}" srcId="{D9ED5949-D178-463B-AC94-BD0016FF58CC}" destId="{4842FFDA-7E6B-4AFD-817E-F50852C2CB31}" srcOrd="1" destOrd="0" parTransId="{96080E71-B08C-437C-B18F-B042587A55FF}" sibTransId="{BA5E58EB-106E-4C9F-878E-7538DECD950B}"/>
    <dgm:cxn modelId="{D74CAEBA-8A08-496D-BE24-EB3727C74D7E}" type="presOf" srcId="{0FDDDF38-DC4D-4085-8CDB-71F9152F4863}" destId="{49F928BD-4843-46A9-896C-4B5ECC3D4968}" srcOrd="0" destOrd="0" presId="urn:microsoft.com/office/officeart/2005/8/layout/process5"/>
    <dgm:cxn modelId="{C56E3EBF-6632-4A5C-B80B-0DC5D856E9EC}" type="presOf" srcId="{30921CE1-CED3-45D6-8850-236909C2FC07}" destId="{68335478-FE3B-435C-BA65-E3EC1C76DF87}" srcOrd="1" destOrd="0" presId="urn:microsoft.com/office/officeart/2005/8/layout/process5"/>
    <dgm:cxn modelId="{A9A56AC6-B172-4760-9D76-C7FC0F65BC15}" type="presOf" srcId="{5BB9CB53-1B01-483D-9C24-F5507EF1890C}" destId="{8E9CC858-09B8-451E-A8DD-EC84FCC6F77A}" srcOrd="0" destOrd="0" presId="urn:microsoft.com/office/officeart/2005/8/layout/process5"/>
    <dgm:cxn modelId="{A4E5A1C9-DE07-439A-A92A-CD68FAD29FC8}" type="presOf" srcId="{30921CE1-CED3-45D6-8850-236909C2FC07}" destId="{6764C948-61D1-4165-8CB0-FA86F5BBE2F6}" srcOrd="0" destOrd="0" presId="urn:microsoft.com/office/officeart/2005/8/layout/process5"/>
    <dgm:cxn modelId="{C0D9CFCF-9F7C-40FD-9BC2-2191F8BB6268}" type="presOf" srcId="{FA180F54-C68B-49C9-BC15-B4794BC4DC2D}" destId="{8F07948A-DC6A-4A2B-A4FA-2CD3C70C456A}" srcOrd="0" destOrd="0" presId="urn:microsoft.com/office/officeart/2005/8/layout/process5"/>
    <dgm:cxn modelId="{428324D3-5C6A-4A14-851D-30F5038D51CC}" type="presOf" srcId="{4BE96CFF-4B52-4C0E-8844-6089440D0441}" destId="{61AA73DF-6E4F-48DF-B23D-6A4FEEFC6642}" srcOrd="0" destOrd="0" presId="urn:microsoft.com/office/officeart/2005/8/layout/process5"/>
    <dgm:cxn modelId="{2B8998D7-344E-4A7A-BB8E-95C839F27A81}" type="presOf" srcId="{FA180F54-C68B-49C9-BC15-B4794BC4DC2D}" destId="{96936698-4B5C-45A0-850A-B84555692A47}" srcOrd="1" destOrd="0" presId="urn:microsoft.com/office/officeart/2005/8/layout/process5"/>
    <dgm:cxn modelId="{2F538DD9-BDC8-456D-8A71-AAAEE07633C0}" type="presOf" srcId="{5C661078-7235-452B-BBDB-5C7C6450E174}" destId="{CD92B17D-D74F-4B58-B25B-D4A01AD6777E}" srcOrd="0" destOrd="0" presId="urn:microsoft.com/office/officeart/2005/8/layout/process5"/>
    <dgm:cxn modelId="{C22C6EE4-92E0-42BC-AFB1-E6ABC3E41C2C}" type="presOf" srcId="{D9ED5949-D178-463B-AC94-BD0016FF58CC}" destId="{2D04CC5A-E03C-4CB9-986E-A4F445E10EA1}" srcOrd="0" destOrd="0" presId="urn:microsoft.com/office/officeart/2005/8/layout/process5"/>
    <dgm:cxn modelId="{A34AEEE6-AA0B-4DC3-9408-B76E88F31A80}" type="presOf" srcId="{7D437740-3095-4DEC-9E35-168349D84FB4}" destId="{8990760B-E8C0-468F-863A-CD86602C4F8E}" srcOrd="0" destOrd="0" presId="urn:microsoft.com/office/officeart/2005/8/layout/process5"/>
    <dgm:cxn modelId="{6E0E15E8-E5BD-4037-8B27-401D811AF786}" type="presOf" srcId="{4842FFDA-7E6B-4AFD-817E-F50852C2CB31}" destId="{A3C97DB3-4FBB-43C6-9BA1-ED8C126EE45A}" srcOrd="0" destOrd="0" presId="urn:microsoft.com/office/officeart/2005/8/layout/process5"/>
    <dgm:cxn modelId="{360126EB-060A-4DF7-B822-9EA51661451F}" type="presOf" srcId="{7D437740-3095-4DEC-9E35-168349D84FB4}" destId="{23239C52-77FD-4B21-AA7D-ED0552613E67}" srcOrd="1" destOrd="0" presId="urn:microsoft.com/office/officeart/2005/8/layout/process5"/>
    <dgm:cxn modelId="{C64F1FF8-279E-46E3-AF3D-6CDAAC930BCD}" srcId="{D9ED5949-D178-463B-AC94-BD0016FF58CC}" destId="{E65232AB-C58A-43A4-BBC7-D81E4C5CE99E}" srcOrd="4" destOrd="0" parTransId="{499FF3A7-A713-45B9-9E4C-423FF23CE888}" sibTransId="{7D437740-3095-4DEC-9E35-168349D84FB4}"/>
    <dgm:cxn modelId="{FAB9D7FA-B9AA-4084-BCE9-BCCDBB082201}" srcId="{D9ED5949-D178-463B-AC94-BD0016FF58CC}" destId="{5BB9CB53-1B01-483D-9C24-F5507EF1890C}" srcOrd="3" destOrd="0" parTransId="{116E97A0-C360-4DBD-BBE8-E859F62B0A7A}" sibTransId="{1E50DFCF-139F-44D5-AFAE-5ACD424B5098}"/>
    <dgm:cxn modelId="{FD785C4A-CF75-4A38-A462-BE26DFF596F4}" type="presParOf" srcId="{2D04CC5A-E03C-4CB9-986E-A4F445E10EA1}" destId="{61AA73DF-6E4F-48DF-B23D-6A4FEEFC6642}" srcOrd="0" destOrd="0" presId="urn:microsoft.com/office/officeart/2005/8/layout/process5"/>
    <dgm:cxn modelId="{218FCF70-1E47-44C4-8EFC-DAA89E3E5F93}" type="presParOf" srcId="{2D04CC5A-E03C-4CB9-986E-A4F445E10EA1}" destId="{59E9D995-0496-4CBC-B6CB-C30F5279FA8C}" srcOrd="1" destOrd="0" presId="urn:microsoft.com/office/officeart/2005/8/layout/process5"/>
    <dgm:cxn modelId="{5ABB76F4-1A15-4B18-A1FF-E32D824E6F03}" type="presParOf" srcId="{59E9D995-0496-4CBC-B6CB-C30F5279FA8C}" destId="{0E0FFCC8-D6A6-482A-A66B-20CBB68C32A1}" srcOrd="0" destOrd="0" presId="urn:microsoft.com/office/officeart/2005/8/layout/process5"/>
    <dgm:cxn modelId="{81C7E3EC-FDF3-47A0-AF70-B2ED969D67FC}" type="presParOf" srcId="{2D04CC5A-E03C-4CB9-986E-A4F445E10EA1}" destId="{A3C97DB3-4FBB-43C6-9BA1-ED8C126EE45A}" srcOrd="2" destOrd="0" presId="urn:microsoft.com/office/officeart/2005/8/layout/process5"/>
    <dgm:cxn modelId="{6E6038F7-EC7F-430D-9BB6-411D82AA18D0}" type="presParOf" srcId="{2D04CC5A-E03C-4CB9-986E-A4F445E10EA1}" destId="{43D629E0-B1C4-4588-900A-0B73BF8AC2F8}" srcOrd="3" destOrd="0" presId="urn:microsoft.com/office/officeart/2005/8/layout/process5"/>
    <dgm:cxn modelId="{F20B0CB0-7978-4B96-A995-8519134BFBBF}" type="presParOf" srcId="{43D629E0-B1C4-4588-900A-0B73BF8AC2F8}" destId="{B7D57F6C-3B44-4D11-8A06-33783909C434}" srcOrd="0" destOrd="0" presId="urn:microsoft.com/office/officeart/2005/8/layout/process5"/>
    <dgm:cxn modelId="{703DB99E-5D57-48BF-B5BF-0E0F39A0FC2A}" type="presParOf" srcId="{2D04CC5A-E03C-4CB9-986E-A4F445E10EA1}" destId="{2AC4EC8C-BA3F-4FB0-BBAE-7ABEE779519A}" srcOrd="4" destOrd="0" presId="urn:microsoft.com/office/officeart/2005/8/layout/process5"/>
    <dgm:cxn modelId="{162015B6-A856-43E2-893C-30EDC12FDB36}" type="presParOf" srcId="{2D04CC5A-E03C-4CB9-986E-A4F445E10EA1}" destId="{6764C948-61D1-4165-8CB0-FA86F5BBE2F6}" srcOrd="5" destOrd="0" presId="urn:microsoft.com/office/officeart/2005/8/layout/process5"/>
    <dgm:cxn modelId="{23143C2D-C2F1-443E-B1F3-0D3D64DC1890}" type="presParOf" srcId="{6764C948-61D1-4165-8CB0-FA86F5BBE2F6}" destId="{68335478-FE3B-435C-BA65-E3EC1C76DF87}" srcOrd="0" destOrd="0" presId="urn:microsoft.com/office/officeart/2005/8/layout/process5"/>
    <dgm:cxn modelId="{F057FE83-C498-485C-9398-A140739AE5D9}" type="presParOf" srcId="{2D04CC5A-E03C-4CB9-986E-A4F445E10EA1}" destId="{8E9CC858-09B8-451E-A8DD-EC84FCC6F77A}" srcOrd="6" destOrd="0" presId="urn:microsoft.com/office/officeart/2005/8/layout/process5"/>
    <dgm:cxn modelId="{25FC2199-70D5-4FBD-8CD5-4CFD8DC8F5B5}" type="presParOf" srcId="{2D04CC5A-E03C-4CB9-986E-A4F445E10EA1}" destId="{7F4DFDB4-4A3F-4A2D-AF0D-2340D08107D4}" srcOrd="7" destOrd="0" presId="urn:microsoft.com/office/officeart/2005/8/layout/process5"/>
    <dgm:cxn modelId="{33DD9574-10C5-40BC-A6AA-88577240580F}" type="presParOf" srcId="{7F4DFDB4-4A3F-4A2D-AF0D-2340D08107D4}" destId="{8CACAF49-7469-4091-9C18-007755459CD9}" srcOrd="0" destOrd="0" presId="urn:microsoft.com/office/officeart/2005/8/layout/process5"/>
    <dgm:cxn modelId="{7A76247E-7953-4547-BFA2-2E2BE00497F5}" type="presParOf" srcId="{2D04CC5A-E03C-4CB9-986E-A4F445E10EA1}" destId="{ACFD631F-9AA9-4D02-86F6-F648FEC0891B}" srcOrd="8" destOrd="0" presId="urn:microsoft.com/office/officeart/2005/8/layout/process5"/>
    <dgm:cxn modelId="{3FBD8664-3593-4378-9348-8C66DC6187DD}" type="presParOf" srcId="{2D04CC5A-E03C-4CB9-986E-A4F445E10EA1}" destId="{8990760B-E8C0-468F-863A-CD86602C4F8E}" srcOrd="9" destOrd="0" presId="urn:microsoft.com/office/officeart/2005/8/layout/process5"/>
    <dgm:cxn modelId="{339686FC-2369-413B-998C-CD9FC21A4117}" type="presParOf" srcId="{8990760B-E8C0-468F-863A-CD86602C4F8E}" destId="{23239C52-77FD-4B21-AA7D-ED0552613E67}" srcOrd="0" destOrd="0" presId="urn:microsoft.com/office/officeart/2005/8/layout/process5"/>
    <dgm:cxn modelId="{9A1CC4CB-C87B-4CAA-A32A-69C5D7CC4DAC}" type="presParOf" srcId="{2D04CC5A-E03C-4CB9-986E-A4F445E10EA1}" destId="{CD92B17D-D74F-4B58-B25B-D4A01AD6777E}" srcOrd="10" destOrd="0" presId="urn:microsoft.com/office/officeart/2005/8/layout/process5"/>
    <dgm:cxn modelId="{DF590A2C-010B-45A1-A64A-34EC57C7DE82}" type="presParOf" srcId="{2D04CC5A-E03C-4CB9-986E-A4F445E10EA1}" destId="{8F07948A-DC6A-4A2B-A4FA-2CD3C70C456A}" srcOrd="11" destOrd="0" presId="urn:microsoft.com/office/officeart/2005/8/layout/process5"/>
    <dgm:cxn modelId="{AFE0AF71-C3A2-4D08-9CF9-F12C46426678}" type="presParOf" srcId="{8F07948A-DC6A-4A2B-A4FA-2CD3C70C456A}" destId="{96936698-4B5C-45A0-850A-B84555692A47}" srcOrd="0" destOrd="0" presId="urn:microsoft.com/office/officeart/2005/8/layout/process5"/>
    <dgm:cxn modelId="{C0239D2A-4A45-47F7-8615-AA4B88D7D503}" type="presParOf" srcId="{2D04CC5A-E03C-4CB9-986E-A4F445E10EA1}" destId="{821ACF24-A217-4A04-864F-30EFC4D44CD2}" srcOrd="12" destOrd="0" presId="urn:microsoft.com/office/officeart/2005/8/layout/process5"/>
    <dgm:cxn modelId="{EE8FCB32-C75B-49A4-A533-2D1693E3FDFB}" type="presParOf" srcId="{2D04CC5A-E03C-4CB9-986E-A4F445E10EA1}" destId="{49F928BD-4843-46A9-896C-4B5ECC3D4968}" srcOrd="13" destOrd="0" presId="urn:microsoft.com/office/officeart/2005/8/layout/process5"/>
    <dgm:cxn modelId="{493BD98F-914F-4ED6-9E78-ECB9D746634F}" type="presParOf" srcId="{49F928BD-4843-46A9-896C-4B5ECC3D4968}" destId="{4D638BB8-8CB7-42D6-B986-63D10FEAB2FC}" srcOrd="0" destOrd="0" presId="urn:microsoft.com/office/officeart/2005/8/layout/process5"/>
    <dgm:cxn modelId="{6B48C253-8D55-4268-A390-524DC5721195}" type="presParOf" srcId="{2D04CC5A-E03C-4CB9-986E-A4F445E10EA1}" destId="{C38A3191-7271-4A6B-B784-3AD2F43F77CC}"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AA73DF-6E4F-48DF-B23D-6A4FEEFC6642}">
      <dsp:nvSpPr>
        <dsp:cNvPr id="0" name=""/>
        <dsp:cNvSpPr/>
      </dsp:nvSpPr>
      <dsp:spPr>
        <a:xfrm>
          <a:off x="689570" y="1517"/>
          <a:ext cx="1776015" cy="1065609"/>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Flow</a:t>
          </a:r>
          <a:r>
            <a:rPr lang="en-US" sz="1400" kern="1200" dirty="0"/>
            <a:t> – Capture Twitter Hashtag #</a:t>
          </a:r>
          <a:r>
            <a:rPr lang="en-US" sz="1400" kern="1200" dirty="0" err="1"/>
            <a:t>BTJPADemo</a:t>
          </a:r>
          <a:endParaRPr lang="en-US" sz="1400" kern="1200" dirty="0"/>
        </a:p>
      </dsp:txBody>
      <dsp:txXfrm>
        <a:off x="720781" y="32728"/>
        <a:ext cx="1713593" cy="1003187"/>
      </dsp:txXfrm>
    </dsp:sp>
    <dsp:sp modelId="{59E9D995-0496-4CBC-B6CB-C30F5279FA8C}">
      <dsp:nvSpPr>
        <dsp:cNvPr id="0" name=""/>
        <dsp:cNvSpPr/>
      </dsp:nvSpPr>
      <dsp:spPr>
        <a:xfrm>
          <a:off x="2621875" y="314096"/>
          <a:ext cx="376515" cy="44045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21875" y="402186"/>
        <a:ext cx="263561" cy="264271"/>
      </dsp:txXfrm>
    </dsp:sp>
    <dsp:sp modelId="{A3C97DB3-4FBB-43C6-9BA1-ED8C126EE45A}">
      <dsp:nvSpPr>
        <dsp:cNvPr id="0" name=""/>
        <dsp:cNvSpPr/>
      </dsp:nvSpPr>
      <dsp:spPr>
        <a:xfrm>
          <a:off x="3175992" y="1517"/>
          <a:ext cx="1776015" cy="1065609"/>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Flow </a:t>
          </a:r>
          <a:r>
            <a:rPr lang="en-US" sz="1400" kern="1200" dirty="0"/>
            <a:t>– Insert Azure SQL DB record</a:t>
          </a:r>
        </a:p>
      </dsp:txBody>
      <dsp:txXfrm>
        <a:off x="3207203" y="32728"/>
        <a:ext cx="1713593" cy="1003187"/>
      </dsp:txXfrm>
    </dsp:sp>
    <dsp:sp modelId="{43D629E0-B1C4-4588-900A-0B73BF8AC2F8}">
      <dsp:nvSpPr>
        <dsp:cNvPr id="0" name=""/>
        <dsp:cNvSpPr/>
      </dsp:nvSpPr>
      <dsp:spPr>
        <a:xfrm>
          <a:off x="5108297" y="314096"/>
          <a:ext cx="376515" cy="44045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108297" y="402186"/>
        <a:ext cx="263561" cy="264271"/>
      </dsp:txXfrm>
    </dsp:sp>
    <dsp:sp modelId="{2AC4EC8C-BA3F-4FB0-BBAE-7ABEE779519A}">
      <dsp:nvSpPr>
        <dsp:cNvPr id="0" name=""/>
        <dsp:cNvSpPr/>
      </dsp:nvSpPr>
      <dsp:spPr>
        <a:xfrm>
          <a:off x="5662414" y="1517"/>
          <a:ext cx="1776015" cy="1065609"/>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Flow – Perform sentiment analysis</a:t>
          </a:r>
        </a:p>
      </dsp:txBody>
      <dsp:txXfrm>
        <a:off x="5693625" y="32728"/>
        <a:ext cx="1713593" cy="1003187"/>
      </dsp:txXfrm>
    </dsp:sp>
    <dsp:sp modelId="{6764C948-61D1-4165-8CB0-FA86F5BBE2F6}">
      <dsp:nvSpPr>
        <dsp:cNvPr id="0" name=""/>
        <dsp:cNvSpPr/>
      </dsp:nvSpPr>
      <dsp:spPr>
        <a:xfrm rot="5400000">
          <a:off x="6362164" y="1191448"/>
          <a:ext cx="376515" cy="44045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6418286" y="1223416"/>
        <a:ext cx="264271" cy="263561"/>
      </dsp:txXfrm>
    </dsp:sp>
    <dsp:sp modelId="{8E9CC858-09B8-451E-A8DD-EC84FCC6F77A}">
      <dsp:nvSpPr>
        <dsp:cNvPr id="0" name=""/>
        <dsp:cNvSpPr/>
      </dsp:nvSpPr>
      <dsp:spPr>
        <a:xfrm>
          <a:off x="5662414" y="1777533"/>
          <a:ext cx="1776015" cy="1065609"/>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Power BI – Visualize sentiment analysis to dataset</a:t>
          </a:r>
        </a:p>
      </dsp:txBody>
      <dsp:txXfrm>
        <a:off x="5693625" y="1808744"/>
        <a:ext cx="1713593" cy="1003187"/>
      </dsp:txXfrm>
    </dsp:sp>
    <dsp:sp modelId="{7F4DFDB4-4A3F-4A2D-AF0D-2340D08107D4}">
      <dsp:nvSpPr>
        <dsp:cNvPr id="0" name=""/>
        <dsp:cNvSpPr/>
      </dsp:nvSpPr>
      <dsp:spPr>
        <a:xfrm rot="10800000">
          <a:off x="5129609" y="2090112"/>
          <a:ext cx="376515" cy="44045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242563" y="2178202"/>
        <a:ext cx="263561" cy="264271"/>
      </dsp:txXfrm>
    </dsp:sp>
    <dsp:sp modelId="{ACFD631F-9AA9-4D02-86F6-F648FEC0891B}">
      <dsp:nvSpPr>
        <dsp:cNvPr id="0" name=""/>
        <dsp:cNvSpPr/>
      </dsp:nvSpPr>
      <dsp:spPr>
        <a:xfrm>
          <a:off x="3175992" y="1777533"/>
          <a:ext cx="1776015" cy="1065609"/>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Azure Web App</a:t>
          </a:r>
          <a:r>
            <a:rPr lang="en-US" sz="1400" kern="1200" dirty="0"/>
            <a:t> – EF Model display DB data</a:t>
          </a:r>
        </a:p>
      </dsp:txBody>
      <dsp:txXfrm>
        <a:off x="3207203" y="1808744"/>
        <a:ext cx="1713593" cy="1003187"/>
      </dsp:txXfrm>
    </dsp:sp>
    <dsp:sp modelId="{8990760B-E8C0-468F-863A-CD86602C4F8E}">
      <dsp:nvSpPr>
        <dsp:cNvPr id="0" name=""/>
        <dsp:cNvSpPr/>
      </dsp:nvSpPr>
      <dsp:spPr>
        <a:xfrm rot="10800000">
          <a:off x="2643187" y="2090112"/>
          <a:ext cx="376515" cy="440451"/>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756141" y="2178202"/>
        <a:ext cx="263561" cy="264271"/>
      </dsp:txXfrm>
    </dsp:sp>
    <dsp:sp modelId="{CD92B17D-D74F-4B58-B25B-D4A01AD6777E}">
      <dsp:nvSpPr>
        <dsp:cNvPr id="0" name=""/>
        <dsp:cNvSpPr/>
      </dsp:nvSpPr>
      <dsp:spPr>
        <a:xfrm>
          <a:off x="689570" y="1777533"/>
          <a:ext cx="1776015" cy="1065609"/>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Azure API App</a:t>
          </a:r>
          <a:r>
            <a:rPr lang="en-US" sz="1400" kern="1200" dirty="0"/>
            <a:t> – EF Model of DB Data + Swagger</a:t>
          </a:r>
        </a:p>
      </dsp:txBody>
      <dsp:txXfrm>
        <a:off x="720781" y="1808744"/>
        <a:ext cx="1713593" cy="1003187"/>
      </dsp:txXfrm>
    </dsp:sp>
    <dsp:sp modelId="{8F07948A-DC6A-4A2B-A4FA-2CD3C70C456A}">
      <dsp:nvSpPr>
        <dsp:cNvPr id="0" name=""/>
        <dsp:cNvSpPr/>
      </dsp:nvSpPr>
      <dsp:spPr>
        <a:xfrm rot="5400000">
          <a:off x="1389320" y="2967463"/>
          <a:ext cx="376515" cy="44045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445442" y="2999431"/>
        <a:ext cx="264271" cy="263561"/>
      </dsp:txXfrm>
    </dsp:sp>
    <dsp:sp modelId="{821ACF24-A217-4A04-864F-30EFC4D44CD2}">
      <dsp:nvSpPr>
        <dsp:cNvPr id="0" name=""/>
        <dsp:cNvSpPr/>
      </dsp:nvSpPr>
      <dsp:spPr>
        <a:xfrm>
          <a:off x="689570" y="3553548"/>
          <a:ext cx="1776015" cy="1065609"/>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PowerApps</a:t>
          </a:r>
          <a:r>
            <a:rPr lang="en-US" sz="1400" kern="1200" dirty="0"/>
            <a:t> – Custom API from Azure API App</a:t>
          </a:r>
        </a:p>
      </dsp:txBody>
      <dsp:txXfrm>
        <a:off x="720781" y="3584759"/>
        <a:ext cx="1713593" cy="1003187"/>
      </dsp:txXfrm>
    </dsp:sp>
    <dsp:sp modelId="{49F928BD-4843-46A9-896C-4B5ECC3D4968}">
      <dsp:nvSpPr>
        <dsp:cNvPr id="0" name=""/>
        <dsp:cNvSpPr/>
      </dsp:nvSpPr>
      <dsp:spPr>
        <a:xfrm>
          <a:off x="2621875" y="3866127"/>
          <a:ext cx="376515" cy="44045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21875" y="3954217"/>
        <a:ext cx="263561" cy="264271"/>
      </dsp:txXfrm>
    </dsp:sp>
    <dsp:sp modelId="{C38A3191-7271-4A6B-B784-3AD2F43F77CC}">
      <dsp:nvSpPr>
        <dsp:cNvPr id="0" name=""/>
        <dsp:cNvSpPr/>
      </dsp:nvSpPr>
      <dsp:spPr>
        <a:xfrm>
          <a:off x="3175992" y="3553548"/>
          <a:ext cx="1776015" cy="1065609"/>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PowerApps</a:t>
          </a:r>
          <a:r>
            <a:rPr lang="en-US" sz="1400" kern="1200" dirty="0"/>
            <a:t> – App displays data via </a:t>
          </a:r>
          <a:r>
            <a:rPr lang="en-US" sz="1400" kern="1200"/>
            <a:t>Custom Connector</a:t>
          </a:r>
          <a:endParaRPr lang="en-US" sz="1400" kern="1200" dirty="0"/>
        </a:p>
      </dsp:txBody>
      <dsp:txXfrm>
        <a:off x="3207203" y="3584759"/>
        <a:ext cx="1713593" cy="100318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93BE51-0695-4ACF-8792-E5533D233B58}" type="datetimeFigureOut">
              <a:rPr lang="en-US" smtClean="0"/>
              <a:t>7/28/2017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21920-F55C-4F87-B83B-1778F2F83467}" type="slidenum">
              <a:rPr lang="en-US" smtClean="0"/>
              <a:t>‹#›</a:t>
            </a:fld>
            <a:endParaRPr lang="en-US"/>
          </a:p>
        </p:txBody>
      </p:sp>
    </p:spTree>
    <p:extLst>
      <p:ext uri="{BB962C8B-B14F-4D97-AF65-F5344CB8AC3E}">
        <p14:creationId xmlns:p14="http://schemas.microsoft.com/office/powerpoint/2010/main" val="4163701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421920-F55C-4F87-B83B-1778F2F83467}" type="slidenum">
              <a:rPr lang="en-US" smtClean="0"/>
              <a:t>1</a:t>
            </a:fld>
            <a:endParaRPr lang="en-US"/>
          </a:p>
        </p:txBody>
      </p:sp>
    </p:spTree>
    <p:extLst>
      <p:ext uri="{BB962C8B-B14F-4D97-AF65-F5344CB8AC3E}">
        <p14:creationId xmlns:p14="http://schemas.microsoft.com/office/powerpoint/2010/main" val="1496312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Connecting data sources and creating solutions is only part of the story, though. What’s required for an</a:t>
            </a:r>
            <a:r>
              <a:rPr lang="en-US" sz="900" kern="1200" baseline="0" dirty="0">
                <a:solidFill>
                  <a:schemeClr val="tx1"/>
                </a:solidFill>
                <a:effectLst/>
                <a:latin typeface="Segoe UI Light" pitchFamily="34" charset="0"/>
                <a:ea typeface="+mn-ea"/>
                <a:cs typeface="+mn-cs"/>
              </a:rPr>
              <a:t> app development</a:t>
            </a:r>
            <a:r>
              <a:rPr lang="en-US" sz="900" kern="1200" dirty="0">
                <a:solidFill>
                  <a:schemeClr val="tx1"/>
                </a:solidFill>
                <a:effectLst/>
                <a:latin typeface="Segoe UI Light" pitchFamily="34" charset="0"/>
                <a:ea typeface="+mn-ea"/>
                <a:cs typeface="+mn-cs"/>
              </a:rPr>
              <a:t> solution to be truly effective is for users to have the ability to easily deploy and share their useful solutions across all the places, teams, and devices</a:t>
            </a:r>
            <a:r>
              <a:rPr lang="en-US" sz="900" kern="1200" baseline="0" dirty="0">
                <a:solidFill>
                  <a:schemeClr val="tx1"/>
                </a:solidFill>
                <a:effectLst/>
                <a:latin typeface="Segoe UI Light" pitchFamily="34" charset="0"/>
                <a:ea typeface="+mn-ea"/>
                <a:cs typeface="+mn-cs"/>
              </a:rPr>
              <a:t> that will find value in them. Seen from another perspective, that all users are able to browse and discover new ideas and solutions, easily install and use them across their devices, and even modify them to make an exact fit for themselves. And all this with the security and oversight your business demands.</a:t>
            </a:r>
            <a:endParaRPr lang="en-US" sz="900" kern="1200" dirty="0">
              <a:solidFill>
                <a:schemeClr val="tx1"/>
              </a:solidFill>
              <a:effectLst/>
              <a:latin typeface="Segoe UI Light" pitchFamily="34" charset="0"/>
              <a:ea typeface="+mn-ea"/>
              <a:cs typeface="+mn-cs"/>
            </a:endParaRPr>
          </a:p>
          <a:p>
            <a:endParaRPr lang="en-US" dirty="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7/28/2017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783079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21920-F55C-4F87-B83B-1778F2F83467}" type="slidenum">
              <a:rPr lang="en-US" smtClean="0"/>
              <a:t>14</a:t>
            </a:fld>
            <a:endParaRPr lang="en-US"/>
          </a:p>
        </p:txBody>
      </p:sp>
    </p:spTree>
    <p:extLst>
      <p:ext uri="{BB962C8B-B14F-4D97-AF65-F5344CB8AC3E}">
        <p14:creationId xmlns:p14="http://schemas.microsoft.com/office/powerpoint/2010/main" val="1078104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21920-F55C-4F87-B83B-1778F2F83467}" type="slidenum">
              <a:rPr lang="en-US" smtClean="0"/>
              <a:t>15</a:t>
            </a:fld>
            <a:endParaRPr lang="en-US"/>
          </a:p>
        </p:txBody>
      </p:sp>
    </p:spTree>
    <p:extLst>
      <p:ext uri="{BB962C8B-B14F-4D97-AF65-F5344CB8AC3E}">
        <p14:creationId xmlns:p14="http://schemas.microsoft.com/office/powerpoint/2010/main" val="404362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21920-F55C-4F87-B83B-1778F2F83467}" type="slidenum">
              <a:rPr lang="en-US" smtClean="0"/>
              <a:t>16</a:t>
            </a:fld>
            <a:endParaRPr lang="en-US"/>
          </a:p>
        </p:txBody>
      </p:sp>
    </p:spTree>
    <p:extLst>
      <p:ext uri="{BB962C8B-B14F-4D97-AF65-F5344CB8AC3E}">
        <p14:creationId xmlns:p14="http://schemas.microsoft.com/office/powerpoint/2010/main" val="2160987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21920-F55C-4F87-B83B-1778F2F83467}" type="slidenum">
              <a:rPr lang="en-US" smtClean="0"/>
              <a:t>17</a:t>
            </a:fld>
            <a:endParaRPr lang="en-US"/>
          </a:p>
        </p:txBody>
      </p:sp>
    </p:spTree>
    <p:extLst>
      <p:ext uri="{BB962C8B-B14F-4D97-AF65-F5344CB8AC3E}">
        <p14:creationId xmlns:p14="http://schemas.microsoft.com/office/powerpoint/2010/main" val="1956858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Introductions of connectors</a:t>
            </a:r>
            <a:r>
              <a:rPr lang="en-US" b="0" baseline="0" dirty="0"/>
              <a:t> was a slow ramp up but recently an explosion of new ones in the past months.</a:t>
            </a:r>
            <a:endParaRPr lang="en-US" b="0" dirty="0"/>
          </a:p>
        </p:txBody>
      </p:sp>
      <p:sp>
        <p:nvSpPr>
          <p:cNvPr id="4" name="Slide Number Placeholder 3"/>
          <p:cNvSpPr>
            <a:spLocks noGrp="1"/>
          </p:cNvSpPr>
          <p:nvPr>
            <p:ph type="sldNum" sz="quarter" idx="10"/>
          </p:nvPr>
        </p:nvSpPr>
        <p:spPr/>
        <p:txBody>
          <a:bodyPr/>
          <a:lstStyle/>
          <a:p>
            <a:fld id="{B9421920-F55C-4F87-B83B-1778F2F83467}" type="slidenum">
              <a:rPr lang="en-US" smtClean="0"/>
              <a:t>19</a:t>
            </a:fld>
            <a:endParaRPr lang="en-US"/>
          </a:p>
        </p:txBody>
      </p:sp>
    </p:spTree>
    <p:extLst>
      <p:ext uri="{BB962C8B-B14F-4D97-AF65-F5344CB8AC3E}">
        <p14:creationId xmlns:p14="http://schemas.microsoft.com/office/powerpoint/2010/main" val="1603017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B9421920-F55C-4F87-B83B-1778F2F83467}" type="slidenum">
              <a:rPr lang="en-US" smtClean="0"/>
              <a:t>20</a:t>
            </a:fld>
            <a:endParaRPr lang="en-US"/>
          </a:p>
        </p:txBody>
      </p:sp>
    </p:spTree>
    <p:extLst>
      <p:ext uri="{BB962C8B-B14F-4D97-AF65-F5344CB8AC3E}">
        <p14:creationId xmlns:p14="http://schemas.microsoft.com/office/powerpoint/2010/main" val="2282037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21920-F55C-4F87-B83B-1778F2F83467}" type="slidenum">
              <a:rPr lang="en-US" smtClean="0"/>
              <a:t>22</a:t>
            </a:fld>
            <a:endParaRPr lang="en-US"/>
          </a:p>
        </p:txBody>
      </p:sp>
    </p:spTree>
    <p:extLst>
      <p:ext uri="{BB962C8B-B14F-4D97-AF65-F5344CB8AC3E}">
        <p14:creationId xmlns:p14="http://schemas.microsoft.com/office/powerpoint/2010/main" val="2626027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421920-F55C-4F87-B83B-1778F2F8346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94311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https://powerapps.microsoft.com/en-us/tutorials/gateway-reference/</a:t>
            </a:r>
          </a:p>
        </p:txBody>
      </p:sp>
      <p:sp>
        <p:nvSpPr>
          <p:cNvPr id="4" name="Slide Number Placeholder 3"/>
          <p:cNvSpPr>
            <a:spLocks noGrp="1"/>
          </p:cNvSpPr>
          <p:nvPr>
            <p:ph type="sldNum" sz="quarter" idx="10"/>
          </p:nvPr>
        </p:nvSpPr>
        <p:spPr/>
        <p:txBody>
          <a:bodyPr/>
          <a:lstStyle/>
          <a:p>
            <a:fld id="{B9421920-F55C-4F87-B83B-1778F2F83467}" type="slidenum">
              <a:rPr lang="en-US" smtClean="0"/>
              <a:t>26</a:t>
            </a:fld>
            <a:endParaRPr lang="en-US"/>
          </a:p>
        </p:txBody>
      </p:sp>
    </p:spTree>
    <p:extLst>
      <p:ext uri="{BB962C8B-B14F-4D97-AF65-F5344CB8AC3E}">
        <p14:creationId xmlns:p14="http://schemas.microsoft.com/office/powerpoint/2010/main" val="2807624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solidFill>
                  <a:prstClr val="black"/>
                </a:solidFill>
              </a:rPr>
              <a:pPr/>
              <a:t>7/28/2017</a:t>
            </a:fld>
            <a:endParaRPr lang="en-US" dirty="0">
              <a:solidFill>
                <a:prstClr val="black"/>
              </a:solidFill>
            </a:endParaRPr>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
        <p:nvSpPr>
          <p:cNvPr id="8" name="Header Placeholder 7"/>
          <p:cNvSpPr>
            <a:spLocks noGrp="1"/>
          </p:cNvSpPr>
          <p:nvPr>
            <p:ph type="hdr" sz="quarter" idx="13"/>
          </p:nvPr>
        </p:nvSpPr>
        <p:spPr/>
        <p:txBody>
          <a:bodyPr/>
          <a:lstStyle/>
          <a:p>
            <a:r>
              <a:rPr lang="en-US" dirty="0">
                <a:solidFill>
                  <a:prstClr val="black"/>
                </a:solidFill>
              </a:rPr>
              <a:t>Tech Ready 15</a:t>
            </a:r>
          </a:p>
        </p:txBody>
      </p:sp>
    </p:spTree>
    <p:extLst>
      <p:ext uri="{BB962C8B-B14F-4D97-AF65-F5344CB8AC3E}">
        <p14:creationId xmlns:p14="http://schemas.microsoft.com/office/powerpoint/2010/main" val="1060264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9421920-F55C-4F87-B83B-1778F2F83467}" type="slidenum">
              <a:rPr lang="en-US" smtClean="0"/>
              <a:t>27</a:t>
            </a:fld>
            <a:endParaRPr lang="en-US"/>
          </a:p>
        </p:txBody>
      </p:sp>
    </p:spTree>
    <p:extLst>
      <p:ext uri="{BB962C8B-B14F-4D97-AF65-F5344CB8AC3E}">
        <p14:creationId xmlns:p14="http://schemas.microsoft.com/office/powerpoint/2010/main" val="211873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AAD basis means (typically) no personal accounts but instead work accounts.  Also cannot share outside of your AAD… today.  That may change in the future.</a:t>
            </a:r>
          </a:p>
        </p:txBody>
      </p:sp>
      <p:sp>
        <p:nvSpPr>
          <p:cNvPr id="4" name="Slide Number Placeholder 3"/>
          <p:cNvSpPr>
            <a:spLocks noGrp="1"/>
          </p:cNvSpPr>
          <p:nvPr>
            <p:ph type="sldNum" sz="quarter" idx="10"/>
          </p:nvPr>
        </p:nvSpPr>
        <p:spPr/>
        <p:txBody>
          <a:bodyPr/>
          <a:lstStyle/>
          <a:p>
            <a:fld id="{B9421920-F55C-4F87-B83B-1778F2F83467}" type="slidenum">
              <a:rPr lang="en-US" smtClean="0"/>
              <a:t>28</a:t>
            </a:fld>
            <a:endParaRPr lang="en-US"/>
          </a:p>
        </p:txBody>
      </p:sp>
    </p:spTree>
    <p:extLst>
      <p:ext uri="{BB962C8B-B14F-4D97-AF65-F5344CB8AC3E}">
        <p14:creationId xmlns:p14="http://schemas.microsoft.com/office/powerpoint/2010/main" val="2872978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21920-F55C-4F87-B83B-1778F2F83467}" type="slidenum">
              <a:rPr lang="en-US" smtClean="0"/>
              <a:t>29</a:t>
            </a:fld>
            <a:endParaRPr lang="en-US"/>
          </a:p>
        </p:txBody>
      </p:sp>
    </p:spTree>
    <p:extLst>
      <p:ext uri="{BB962C8B-B14F-4D97-AF65-F5344CB8AC3E}">
        <p14:creationId xmlns:p14="http://schemas.microsoft.com/office/powerpoint/2010/main" val="2662282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https://powerapps.microsoft.com/en-us/blog/building-a-custom-api-for-powerapps-using-azure-app-service-web-apps/</a:t>
            </a:r>
          </a:p>
          <a:p>
            <a:endParaRPr lang="en-US" b="0" dirty="0"/>
          </a:p>
          <a:p>
            <a:r>
              <a:rPr lang="en-US" dirty="0"/>
              <a:t>*Swagger rebranded</a:t>
            </a:r>
            <a:r>
              <a:rPr lang="en-US" baseline="0" dirty="0"/>
              <a:t> as </a:t>
            </a:r>
            <a:r>
              <a:rPr lang="en-US" dirty="0"/>
              <a:t>Open API Definition Format (OADF) and now</a:t>
            </a:r>
            <a:r>
              <a:rPr lang="en-US" baseline="0" dirty="0"/>
              <a:t> rebranded again to </a:t>
            </a:r>
            <a:r>
              <a:rPr lang="en-US" baseline="0" dirty="0" err="1"/>
              <a:t>OpenAPI</a:t>
            </a:r>
            <a:r>
              <a:rPr lang="en-US" baseline="0" dirty="0"/>
              <a:t> Specification (OAS)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https://openapis.org/news/announcement/2015/11/new-collaborative-project-extend-swagger-specification-building-connected</a:t>
            </a:r>
            <a:endParaRPr lang="en-US" dirty="0"/>
          </a:p>
          <a:p>
            <a:endParaRPr lang="en-US" baseline="0" dirty="0"/>
          </a:p>
          <a:p>
            <a:r>
              <a:rPr lang="en-US" baseline="0" dirty="0"/>
              <a:t>https://openapis.org/news/blogs/2016/01/next-steps-oai-exciting-2016-looms-ahead</a:t>
            </a:r>
          </a:p>
          <a:p>
            <a:endParaRPr lang="en-US" b="0" dirty="0"/>
          </a:p>
        </p:txBody>
      </p:sp>
      <p:sp>
        <p:nvSpPr>
          <p:cNvPr id="4" name="Slide Number Placeholder 3"/>
          <p:cNvSpPr>
            <a:spLocks noGrp="1"/>
          </p:cNvSpPr>
          <p:nvPr>
            <p:ph type="sldNum" sz="quarter" idx="10"/>
          </p:nvPr>
        </p:nvSpPr>
        <p:spPr/>
        <p:txBody>
          <a:bodyPr/>
          <a:lstStyle/>
          <a:p>
            <a:fld id="{B9421920-F55C-4F87-B83B-1778F2F83467}" type="slidenum">
              <a:rPr lang="en-US" smtClean="0"/>
              <a:t>31</a:t>
            </a:fld>
            <a:endParaRPr lang="en-US"/>
          </a:p>
        </p:txBody>
      </p:sp>
    </p:spTree>
    <p:extLst>
      <p:ext uri="{BB962C8B-B14F-4D97-AF65-F5344CB8AC3E}">
        <p14:creationId xmlns:p14="http://schemas.microsoft.com/office/powerpoint/2010/main" val="2572439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B9421920-F55C-4F87-B83B-1778F2F83467}" type="slidenum">
              <a:rPr lang="en-US" smtClean="0"/>
              <a:t>32</a:t>
            </a:fld>
            <a:endParaRPr lang="en-US"/>
          </a:p>
        </p:txBody>
      </p:sp>
    </p:spTree>
    <p:extLst>
      <p:ext uri="{BB962C8B-B14F-4D97-AF65-F5344CB8AC3E}">
        <p14:creationId xmlns:p14="http://schemas.microsoft.com/office/powerpoint/2010/main" val="2608738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https://powerapps.microsoft.com/en-us/tutorials/data-platform-intro/</a:t>
            </a:r>
          </a:p>
        </p:txBody>
      </p:sp>
      <p:sp>
        <p:nvSpPr>
          <p:cNvPr id="4" name="Slide Number Placeholder 3"/>
          <p:cNvSpPr>
            <a:spLocks noGrp="1"/>
          </p:cNvSpPr>
          <p:nvPr>
            <p:ph type="sldNum" sz="quarter" idx="10"/>
          </p:nvPr>
        </p:nvSpPr>
        <p:spPr/>
        <p:txBody>
          <a:bodyPr/>
          <a:lstStyle/>
          <a:p>
            <a:fld id="{B9421920-F55C-4F87-B83B-1778F2F83467}" type="slidenum">
              <a:rPr lang="en-US" smtClean="0"/>
              <a:t>33</a:t>
            </a:fld>
            <a:endParaRPr lang="en-US"/>
          </a:p>
        </p:txBody>
      </p:sp>
    </p:spTree>
    <p:extLst>
      <p:ext uri="{BB962C8B-B14F-4D97-AF65-F5344CB8AC3E}">
        <p14:creationId xmlns:p14="http://schemas.microsoft.com/office/powerpoint/2010/main" val="1302693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21920-F55C-4F87-B83B-1778F2F83467}" type="slidenum">
              <a:rPr lang="en-US" smtClean="0"/>
              <a:t>35</a:t>
            </a:fld>
            <a:endParaRPr lang="en-US"/>
          </a:p>
        </p:txBody>
      </p:sp>
    </p:spTree>
    <p:extLst>
      <p:ext uri="{BB962C8B-B14F-4D97-AF65-F5344CB8AC3E}">
        <p14:creationId xmlns:p14="http://schemas.microsoft.com/office/powerpoint/2010/main" val="4062227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21920-F55C-4F87-B83B-1778F2F83467}" type="slidenum">
              <a:rPr lang="en-US" smtClean="0"/>
              <a:t>36</a:t>
            </a:fld>
            <a:endParaRPr lang="en-US"/>
          </a:p>
        </p:txBody>
      </p:sp>
    </p:spTree>
    <p:extLst>
      <p:ext uri="{BB962C8B-B14F-4D97-AF65-F5344CB8AC3E}">
        <p14:creationId xmlns:p14="http://schemas.microsoft.com/office/powerpoint/2010/main" val="3658644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21920-F55C-4F87-B83B-1778F2F83467}" type="slidenum">
              <a:rPr lang="en-US" smtClean="0"/>
              <a:t>37</a:t>
            </a:fld>
            <a:endParaRPr lang="en-US"/>
          </a:p>
        </p:txBody>
      </p:sp>
    </p:spTree>
    <p:extLst>
      <p:ext uri="{BB962C8B-B14F-4D97-AF65-F5344CB8AC3E}">
        <p14:creationId xmlns:p14="http://schemas.microsoft.com/office/powerpoint/2010/main" val="2506687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21920-F55C-4F87-B83B-1778F2F83467}" type="slidenum">
              <a:rPr lang="en-US" smtClean="0"/>
              <a:t>39</a:t>
            </a:fld>
            <a:endParaRPr lang="en-US"/>
          </a:p>
        </p:txBody>
      </p:sp>
    </p:spTree>
    <p:extLst>
      <p:ext uri="{BB962C8B-B14F-4D97-AF65-F5344CB8AC3E}">
        <p14:creationId xmlns:p14="http://schemas.microsoft.com/office/powerpoint/2010/main" val="935102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slides and demo code will be on blog</a:t>
            </a:r>
          </a:p>
        </p:txBody>
      </p:sp>
      <p:sp>
        <p:nvSpPr>
          <p:cNvPr id="4" name="Slide Number Placeholder 3"/>
          <p:cNvSpPr>
            <a:spLocks noGrp="1"/>
          </p:cNvSpPr>
          <p:nvPr>
            <p:ph type="sldNum" sz="quarter" idx="10"/>
          </p:nvPr>
        </p:nvSpPr>
        <p:spPr/>
        <p:txBody>
          <a:bodyPr/>
          <a:lstStyle/>
          <a:p>
            <a:fld id="{B9421920-F55C-4F87-B83B-1778F2F83467}" type="slidenum">
              <a:rPr lang="en-US" smtClean="0"/>
              <a:t>4</a:t>
            </a:fld>
            <a:endParaRPr lang="en-US"/>
          </a:p>
        </p:txBody>
      </p:sp>
    </p:spTree>
    <p:extLst>
      <p:ext uri="{BB962C8B-B14F-4D97-AF65-F5344CB8AC3E}">
        <p14:creationId xmlns:p14="http://schemas.microsoft.com/office/powerpoint/2010/main" val="843247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421920-F55C-4F87-B83B-1778F2F8346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45766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21920-F55C-4F87-B83B-1778F2F83467}" type="slidenum">
              <a:rPr lang="en-US" smtClean="0"/>
              <a:t>43</a:t>
            </a:fld>
            <a:endParaRPr lang="en-US"/>
          </a:p>
        </p:txBody>
      </p:sp>
    </p:spTree>
    <p:extLst>
      <p:ext uri="{BB962C8B-B14F-4D97-AF65-F5344CB8AC3E}">
        <p14:creationId xmlns:p14="http://schemas.microsoft.com/office/powerpoint/2010/main" val="430263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bottom of details screen for which apps or flows are using this connection.</a:t>
            </a:r>
          </a:p>
        </p:txBody>
      </p:sp>
      <p:sp>
        <p:nvSpPr>
          <p:cNvPr id="4" name="Slide Number Placeholder 3"/>
          <p:cNvSpPr>
            <a:spLocks noGrp="1"/>
          </p:cNvSpPr>
          <p:nvPr>
            <p:ph type="sldNum" sz="quarter" idx="10"/>
          </p:nvPr>
        </p:nvSpPr>
        <p:spPr/>
        <p:txBody>
          <a:bodyPr/>
          <a:lstStyle/>
          <a:p>
            <a:fld id="{B9421920-F55C-4F87-B83B-1778F2F83467}" type="slidenum">
              <a:rPr lang="en-US" smtClean="0"/>
              <a:t>44</a:t>
            </a:fld>
            <a:endParaRPr lang="en-US"/>
          </a:p>
        </p:txBody>
      </p:sp>
    </p:spTree>
    <p:extLst>
      <p:ext uri="{BB962C8B-B14F-4D97-AF65-F5344CB8AC3E}">
        <p14:creationId xmlns:p14="http://schemas.microsoft.com/office/powerpoint/2010/main" val="2593388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solidFill>
                  <a:prstClr val="black"/>
                </a:solidFill>
              </a:rPr>
              <a:pPr/>
              <a:t>7/28/2017</a:t>
            </a:fld>
            <a:endParaRPr lang="en-US" dirty="0">
              <a:solidFill>
                <a:prstClr val="black"/>
              </a:solidFill>
            </a:endParaRPr>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
        <p:nvSpPr>
          <p:cNvPr id="8" name="Header Placeholder 7"/>
          <p:cNvSpPr>
            <a:spLocks noGrp="1"/>
          </p:cNvSpPr>
          <p:nvPr>
            <p:ph type="hdr" sz="quarter" idx="13"/>
          </p:nvPr>
        </p:nvSpPr>
        <p:spPr/>
        <p:txBody>
          <a:bodyPr/>
          <a:lstStyle/>
          <a:p>
            <a:r>
              <a:rPr lang="en-US" dirty="0">
                <a:solidFill>
                  <a:prstClr val="black"/>
                </a:solidFill>
              </a:rPr>
              <a:t>Tech Ready 15</a:t>
            </a:r>
          </a:p>
        </p:txBody>
      </p:sp>
    </p:spTree>
    <p:extLst>
      <p:ext uri="{BB962C8B-B14F-4D97-AF65-F5344CB8AC3E}">
        <p14:creationId xmlns:p14="http://schemas.microsoft.com/office/powerpoint/2010/main" val="2203315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solidFill>
                  <a:prstClr val="black"/>
                </a:solidFill>
              </a:rPr>
              <a:pPr/>
              <a:t>7/28/2017</a:t>
            </a:fld>
            <a:endParaRPr lang="en-US" dirty="0">
              <a:solidFill>
                <a:prstClr val="black"/>
              </a:solidFill>
            </a:endParaRPr>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
        <p:nvSpPr>
          <p:cNvPr id="8" name="Header Placeholder 7"/>
          <p:cNvSpPr>
            <a:spLocks noGrp="1"/>
          </p:cNvSpPr>
          <p:nvPr>
            <p:ph type="hdr" sz="quarter" idx="13"/>
          </p:nvPr>
        </p:nvSpPr>
        <p:spPr/>
        <p:txBody>
          <a:bodyPr/>
          <a:lstStyle/>
          <a:p>
            <a:r>
              <a:rPr lang="en-US" dirty="0">
                <a:solidFill>
                  <a:prstClr val="black"/>
                </a:solidFill>
              </a:rPr>
              <a:t>Tech Ready 15</a:t>
            </a:r>
          </a:p>
        </p:txBody>
      </p:sp>
    </p:spTree>
    <p:extLst>
      <p:ext uri="{BB962C8B-B14F-4D97-AF65-F5344CB8AC3E}">
        <p14:creationId xmlns:p14="http://schemas.microsoft.com/office/powerpoint/2010/main" val="341987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solidFill>
                  <a:prstClr val="black"/>
                </a:solidFill>
              </a:rPr>
              <a:pPr/>
              <a:t>7/28/2017</a:t>
            </a:fld>
            <a:endParaRPr lang="en-US" dirty="0">
              <a:solidFill>
                <a:prstClr val="black"/>
              </a:solidFill>
            </a:endParaRPr>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
        <p:nvSpPr>
          <p:cNvPr id="8" name="Header Placeholder 7"/>
          <p:cNvSpPr>
            <a:spLocks noGrp="1"/>
          </p:cNvSpPr>
          <p:nvPr>
            <p:ph type="hdr" sz="quarter" idx="13"/>
          </p:nvPr>
        </p:nvSpPr>
        <p:spPr/>
        <p:txBody>
          <a:bodyPr/>
          <a:lstStyle/>
          <a:p>
            <a:r>
              <a:rPr lang="en-US" dirty="0">
                <a:solidFill>
                  <a:prstClr val="black"/>
                </a:solidFill>
              </a:rPr>
              <a:t>Tech Ready 15</a:t>
            </a:r>
          </a:p>
        </p:txBody>
      </p:sp>
    </p:spTree>
    <p:extLst>
      <p:ext uri="{BB962C8B-B14F-4D97-AF65-F5344CB8AC3E}">
        <p14:creationId xmlns:p14="http://schemas.microsoft.com/office/powerpoint/2010/main" val="1320993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21920-F55C-4F87-B83B-1778F2F83467}" type="slidenum">
              <a:rPr lang="en-US" smtClean="0"/>
              <a:t>8</a:t>
            </a:fld>
            <a:endParaRPr lang="en-US"/>
          </a:p>
        </p:txBody>
      </p:sp>
    </p:spTree>
    <p:extLst>
      <p:ext uri="{BB962C8B-B14F-4D97-AF65-F5344CB8AC3E}">
        <p14:creationId xmlns:p14="http://schemas.microsoft.com/office/powerpoint/2010/main" val="1025457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r>
              <a:rPr lang="en-US" baseline="0" dirty="0"/>
              <a:t> image:</a:t>
            </a:r>
            <a:endParaRPr lang="en-US" dirty="0"/>
          </a:p>
          <a:p>
            <a:r>
              <a:rPr lang="en-US" dirty="0"/>
              <a:t>http://elephant-pictures.clipartonline.net/Cute-Female-Elephants/Cute-Elephant-Clipart_9.png</a:t>
            </a:r>
          </a:p>
        </p:txBody>
      </p:sp>
      <p:sp>
        <p:nvSpPr>
          <p:cNvPr id="4" name="Slide Number Placeholder 3"/>
          <p:cNvSpPr>
            <a:spLocks noGrp="1"/>
          </p:cNvSpPr>
          <p:nvPr>
            <p:ph type="sldNum" sz="quarter" idx="10"/>
          </p:nvPr>
        </p:nvSpPr>
        <p:spPr/>
        <p:txBody>
          <a:bodyPr/>
          <a:lstStyle/>
          <a:p>
            <a:fld id="{B9421920-F55C-4F87-B83B-1778F2F83467}" type="slidenum">
              <a:rPr lang="en-US" smtClean="0"/>
              <a:t>10</a:t>
            </a:fld>
            <a:endParaRPr lang="en-US"/>
          </a:p>
        </p:txBody>
      </p:sp>
    </p:spTree>
    <p:extLst>
      <p:ext uri="{BB962C8B-B14F-4D97-AF65-F5344CB8AC3E}">
        <p14:creationId xmlns:p14="http://schemas.microsoft.com/office/powerpoint/2010/main" val="2424014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Getting</a:t>
            </a:r>
            <a:r>
              <a:rPr lang="en-US" sz="900" kern="1200" baseline="0" dirty="0">
                <a:solidFill>
                  <a:schemeClr val="tx1"/>
                </a:solidFill>
                <a:effectLst/>
                <a:latin typeface="Segoe UI Light" pitchFamily="34" charset="0"/>
                <a:ea typeface="+mn-ea"/>
                <a:cs typeface="+mn-cs"/>
              </a:rPr>
              <a:t> a little bit into the “how” of </a:t>
            </a:r>
            <a:r>
              <a:rPr lang="en-US" sz="900" kern="1200" baseline="0" dirty="0" err="1">
                <a:solidFill>
                  <a:schemeClr val="tx1"/>
                </a:solidFill>
                <a:effectLst/>
                <a:latin typeface="Segoe UI Light" pitchFamily="34" charset="0"/>
                <a:ea typeface="+mn-ea"/>
                <a:cs typeface="+mn-cs"/>
              </a:rPr>
              <a:t>PowerApps</a:t>
            </a:r>
            <a:r>
              <a:rPr lang="en-US" sz="900" kern="1200" baseline="0" dirty="0">
                <a:solidFill>
                  <a:schemeClr val="tx1"/>
                </a:solidFill>
                <a:effectLst/>
                <a:latin typeface="Segoe UI Light" pitchFamily="34" charset="0"/>
                <a:ea typeface="+mn-ea"/>
                <a:cs typeface="+mn-cs"/>
              </a:rPr>
              <a:t>, we begin by addressing the issues and </a:t>
            </a:r>
            <a:r>
              <a:rPr lang="en-US" sz="900" kern="1200" dirty="0">
                <a:solidFill>
                  <a:schemeClr val="tx1"/>
                </a:solidFill>
                <a:effectLst/>
                <a:latin typeface="Segoe UI Light" pitchFamily="34" charset="0"/>
                <a:ea typeface="+mn-ea"/>
                <a:cs typeface="+mn-cs"/>
              </a:rPr>
              <a:t>questions of Connection. How do we take the info we rely on (wherever it is, from the most modern cloud services – either sanctioned by the enterprise,</a:t>
            </a:r>
            <a:r>
              <a:rPr lang="en-US" sz="900" kern="1200" baseline="0" dirty="0">
                <a:solidFill>
                  <a:schemeClr val="tx1"/>
                </a:solidFill>
                <a:effectLst/>
                <a:latin typeface="Segoe UI Light" pitchFamily="34" charset="0"/>
                <a:ea typeface="+mn-ea"/>
                <a:cs typeface="+mn-cs"/>
              </a:rPr>
              <a:t> or not - </a:t>
            </a:r>
            <a:r>
              <a:rPr lang="en-US" sz="900" kern="1200" dirty="0">
                <a:solidFill>
                  <a:schemeClr val="tx1"/>
                </a:solidFill>
                <a:effectLst/>
                <a:latin typeface="Segoe UI Light" pitchFamily="34" charset="0"/>
                <a:ea typeface="+mn-ea"/>
                <a:cs typeface="+mn-cs"/>
              </a:rPr>
              <a:t>to the legacy on-prem</a:t>
            </a:r>
            <a:r>
              <a:rPr lang="en-US" sz="900" kern="1200" baseline="0" dirty="0">
                <a:solidFill>
                  <a:schemeClr val="tx1"/>
                </a:solidFill>
                <a:effectLst/>
                <a:latin typeface="Segoe UI Light" pitchFamily="34" charset="0"/>
                <a:ea typeface="+mn-ea"/>
                <a:cs typeface="+mn-cs"/>
              </a:rPr>
              <a:t>ises </a:t>
            </a:r>
            <a:r>
              <a:rPr lang="en-US" sz="900" kern="1200" dirty="0">
                <a:solidFill>
                  <a:schemeClr val="tx1"/>
                </a:solidFill>
                <a:effectLst/>
                <a:latin typeface="Segoe UI Light" pitchFamily="34" charset="0"/>
                <a:ea typeface="+mn-ea"/>
                <a:cs typeface="+mn-cs"/>
              </a:rPr>
              <a:t>business systems that have been in place for years). How do we make all these assets and services equally mobile-ready, without the pain and cost and expense of replacing or overhauling the legacy systems? </a:t>
            </a:r>
            <a:r>
              <a:rPr lang="en-US" sz="900" kern="1200" dirty="0" err="1">
                <a:solidFill>
                  <a:schemeClr val="tx1"/>
                </a:solidFill>
                <a:effectLst/>
                <a:latin typeface="Segoe UI Light" pitchFamily="34" charset="0"/>
                <a:ea typeface="+mn-ea"/>
                <a:cs typeface="+mn-cs"/>
              </a:rPr>
              <a:t>PowerApps</a:t>
            </a:r>
            <a:r>
              <a:rPr lang="en-US" sz="900" kern="1200" baseline="0" dirty="0">
                <a:solidFill>
                  <a:schemeClr val="tx1"/>
                </a:solidFill>
                <a:effectLst/>
                <a:latin typeface="Segoe UI Light" pitchFamily="34" charset="0"/>
                <a:ea typeface="+mn-ea"/>
                <a:cs typeface="+mn-cs"/>
              </a:rPr>
              <a:t> collects all of these sources and services in their current state, and makes them available to app creators.</a:t>
            </a:r>
            <a:endParaRPr lang="en-US" sz="900" kern="1200" dirty="0">
              <a:solidFill>
                <a:schemeClr val="tx1"/>
              </a:solidFill>
              <a:effectLst/>
              <a:latin typeface="Segoe UI Light" pitchFamily="34" charset="0"/>
              <a:ea typeface="+mn-ea"/>
              <a:cs typeface="+mn-cs"/>
            </a:endParaRPr>
          </a:p>
          <a:p>
            <a:endParaRPr lang="en-US" dirty="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7/28/2017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59357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Turning to app creators, </a:t>
            </a:r>
            <a:r>
              <a:rPr lang="en-US" sz="900" kern="1200" dirty="0">
                <a:solidFill>
                  <a:schemeClr val="tx1"/>
                </a:solidFill>
                <a:effectLst/>
                <a:latin typeface="Segoe UI Light" pitchFamily="34" charset="0"/>
                <a:ea typeface="+mn-ea"/>
                <a:cs typeface="+mn-cs"/>
              </a:rPr>
              <a:t>PowerApps takes</a:t>
            </a:r>
            <a:r>
              <a:rPr lang="en-US" sz="900" kern="1200" baseline="0" dirty="0">
                <a:solidFill>
                  <a:schemeClr val="tx1"/>
                </a:solidFill>
                <a:effectLst/>
                <a:latin typeface="Segoe UI Light" pitchFamily="34" charset="0"/>
                <a:ea typeface="+mn-ea"/>
                <a:cs typeface="+mn-cs"/>
              </a:rPr>
              <a:t> that </a:t>
            </a:r>
            <a:r>
              <a:rPr lang="en-US" sz="900" kern="1200" dirty="0">
                <a:solidFill>
                  <a:schemeClr val="tx1"/>
                </a:solidFill>
                <a:effectLst/>
                <a:latin typeface="Segoe UI Light" pitchFamily="34" charset="0"/>
                <a:ea typeface="+mn-ea"/>
                <a:cs typeface="+mn-cs"/>
              </a:rPr>
              <a:t>collection of</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data and gives</a:t>
            </a:r>
            <a:r>
              <a:rPr lang="en-US" sz="900" kern="1200" baseline="0" dirty="0">
                <a:solidFill>
                  <a:schemeClr val="tx1"/>
                </a:solidFill>
                <a:effectLst/>
                <a:latin typeface="Segoe UI Light" pitchFamily="34" charset="0"/>
                <a:ea typeface="+mn-ea"/>
                <a:cs typeface="+mn-cs"/>
              </a:rPr>
              <a:t> everyone</a:t>
            </a:r>
            <a:r>
              <a:rPr lang="en-US" sz="900" kern="1200" dirty="0">
                <a:solidFill>
                  <a:schemeClr val="tx1"/>
                </a:solidFill>
                <a:effectLst/>
                <a:latin typeface="Segoe UI Light" pitchFamily="34" charset="0"/>
                <a:ea typeface="+mn-ea"/>
                <a:cs typeface="+mn-cs"/>
              </a:rPr>
              <a:t> the ability to create and produce useful solutions</a:t>
            </a:r>
            <a:r>
              <a:rPr lang="en-US" sz="900" kern="1200" baseline="0" dirty="0">
                <a:solidFill>
                  <a:schemeClr val="tx1"/>
                </a:solidFill>
                <a:effectLst/>
                <a:latin typeface="Segoe UI Light" pitchFamily="34" charset="0"/>
                <a:ea typeface="+mn-ea"/>
                <a:cs typeface="+mn-cs"/>
              </a:rPr>
              <a:t> that are individualized to </a:t>
            </a:r>
            <a:r>
              <a:rPr lang="en-US" sz="900" kern="1200" dirty="0">
                <a:solidFill>
                  <a:schemeClr val="tx1"/>
                </a:solidFill>
                <a:effectLst/>
                <a:latin typeface="Segoe UI Light" pitchFamily="34" charset="0"/>
                <a:ea typeface="+mn-ea"/>
                <a:cs typeface="+mn-cs"/>
              </a:rPr>
              <a:t>work best for their</a:t>
            </a:r>
            <a:r>
              <a:rPr lang="en-US" sz="900" kern="1200" baseline="0" dirty="0">
                <a:solidFill>
                  <a:schemeClr val="tx1"/>
                </a:solidFill>
                <a:effectLst/>
                <a:latin typeface="Segoe UI Light" pitchFamily="34" charset="0"/>
                <a:ea typeface="+mn-ea"/>
                <a:cs typeface="+mn-cs"/>
              </a:rPr>
              <a:t> specific </a:t>
            </a:r>
            <a:r>
              <a:rPr lang="en-US" sz="900" kern="1200" dirty="0">
                <a:solidFill>
                  <a:schemeClr val="tx1"/>
                </a:solidFill>
                <a:effectLst/>
                <a:latin typeface="Segoe UI Light" pitchFamily="34" charset="0"/>
                <a:ea typeface="+mn-ea"/>
                <a:cs typeface="+mn-cs"/>
              </a:rPr>
              <a:t>objectives and working</a:t>
            </a:r>
            <a:r>
              <a:rPr lang="en-US" sz="900" kern="1200" baseline="0" dirty="0">
                <a:solidFill>
                  <a:schemeClr val="tx1"/>
                </a:solidFill>
                <a:effectLst/>
                <a:latin typeface="Segoe UI Light" pitchFamily="34" charset="0"/>
                <a:ea typeface="+mn-ea"/>
                <a:cs typeface="+mn-cs"/>
              </a:rPr>
              <a:t> styles. </a:t>
            </a:r>
            <a:r>
              <a:rPr lang="en-US" sz="900" kern="1200" dirty="0">
                <a:solidFill>
                  <a:schemeClr val="tx1"/>
                </a:solidFill>
                <a:effectLst/>
                <a:latin typeface="Segoe UI Light" pitchFamily="34" charset="0"/>
                <a:ea typeface="+mn-ea"/>
                <a:cs typeface="+mn-cs"/>
              </a:rPr>
              <a:t>And when</a:t>
            </a:r>
            <a:r>
              <a:rPr lang="en-US" sz="900" kern="1200" baseline="0" dirty="0">
                <a:solidFill>
                  <a:schemeClr val="tx1"/>
                </a:solidFill>
                <a:effectLst/>
                <a:latin typeface="Segoe UI Light" pitchFamily="34" charset="0"/>
                <a:ea typeface="+mn-ea"/>
                <a:cs typeface="+mn-cs"/>
              </a:rPr>
              <a:t> we say “e</a:t>
            </a:r>
            <a:r>
              <a:rPr lang="en-US" sz="900" kern="1200" dirty="0">
                <a:solidFill>
                  <a:schemeClr val="tx1"/>
                </a:solidFill>
                <a:effectLst/>
                <a:latin typeface="Segoe UI Light" pitchFamily="34" charset="0"/>
                <a:ea typeface="+mn-ea"/>
                <a:cs typeface="+mn-cs"/>
              </a:rPr>
              <a:t>veryone” we mean across the board</a:t>
            </a:r>
            <a:r>
              <a:rPr lang="en-US" sz="900" kern="1200" baseline="0" dirty="0">
                <a:solidFill>
                  <a:schemeClr val="tx1"/>
                </a:solidFill>
                <a:effectLst/>
                <a:latin typeface="Segoe UI Light" pitchFamily="34" charset="0"/>
                <a:ea typeface="+mn-ea"/>
                <a:cs typeface="+mn-cs"/>
              </a:rPr>
              <a:t> – </a:t>
            </a:r>
            <a:r>
              <a:rPr lang="en-US" sz="900" kern="1200" dirty="0">
                <a:solidFill>
                  <a:schemeClr val="tx1"/>
                </a:solidFill>
                <a:effectLst/>
                <a:latin typeface="Segoe UI Light" pitchFamily="34" charset="0"/>
                <a:ea typeface="+mn-ea"/>
                <a:cs typeface="+mn-cs"/>
              </a:rPr>
              <a:t>from Pro </a:t>
            </a:r>
            <a:r>
              <a:rPr lang="en-US" sz="900" kern="1200" dirty="0" err="1">
                <a:solidFill>
                  <a:schemeClr val="tx1"/>
                </a:solidFill>
                <a:effectLst/>
                <a:latin typeface="Segoe UI Light" pitchFamily="34" charset="0"/>
                <a:ea typeface="+mn-ea"/>
                <a:cs typeface="+mn-cs"/>
              </a:rPr>
              <a:t>Devs</a:t>
            </a:r>
            <a:r>
              <a:rPr lang="en-US" sz="900" kern="1200" dirty="0">
                <a:solidFill>
                  <a:schemeClr val="tx1"/>
                </a:solidFill>
                <a:effectLst/>
                <a:latin typeface="Segoe UI Light" pitchFamily="34" charset="0"/>
                <a:ea typeface="+mn-ea"/>
                <a:cs typeface="+mn-cs"/>
              </a:rPr>
              <a:t> and IT Admins who traditionally</a:t>
            </a:r>
            <a:r>
              <a:rPr lang="en-US" sz="900" kern="1200" baseline="0" dirty="0">
                <a:solidFill>
                  <a:schemeClr val="tx1"/>
                </a:solidFill>
                <a:effectLst/>
                <a:latin typeface="Segoe UI Light" pitchFamily="34" charset="0"/>
                <a:ea typeface="+mn-ea"/>
                <a:cs typeface="+mn-cs"/>
              </a:rPr>
              <a:t> create apps and</a:t>
            </a:r>
            <a:r>
              <a:rPr lang="en-US" sz="900" kern="1200" dirty="0">
                <a:solidFill>
                  <a:schemeClr val="tx1"/>
                </a:solidFill>
                <a:effectLst/>
                <a:latin typeface="Segoe UI Light" pitchFamily="34" charset="0"/>
                <a:ea typeface="+mn-ea"/>
                <a:cs typeface="+mn-cs"/>
              </a:rPr>
              <a:t> make data available, to the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business folks who usually spend their time in Office suite applications</a:t>
            </a:r>
            <a:r>
              <a:rPr lang="en-US" sz="900" kern="1200" baseline="0" dirty="0">
                <a:solidFill>
                  <a:schemeClr val="tx1"/>
                </a:solidFill>
                <a:effectLst/>
                <a:latin typeface="Segoe UI Light" pitchFamily="34" charset="0"/>
                <a:ea typeface="+mn-ea"/>
                <a:cs typeface="+mn-cs"/>
              </a:rPr>
              <a:t> – everyone </a:t>
            </a:r>
            <a:r>
              <a:rPr lang="en-US" sz="900" kern="1200" dirty="0">
                <a:solidFill>
                  <a:schemeClr val="tx1"/>
                </a:solidFill>
                <a:effectLst/>
                <a:latin typeface="Segoe UI Light" pitchFamily="34" charset="0"/>
                <a:ea typeface="+mn-ea"/>
                <a:cs typeface="+mn-cs"/>
              </a:rPr>
              <a:t>can create their own solutions</a:t>
            </a:r>
            <a:r>
              <a:rPr lang="en-US" sz="900" kern="1200" baseline="0" dirty="0">
                <a:solidFill>
                  <a:schemeClr val="tx1"/>
                </a:solidFill>
                <a:effectLst/>
                <a:latin typeface="Segoe UI Light" pitchFamily="34" charset="0"/>
                <a:ea typeface="+mn-ea"/>
                <a:cs typeface="+mn-cs"/>
              </a:rPr>
              <a:t> using tools that they are comfortable with (including easy drag-and-drop interfaces for non-engineers).</a:t>
            </a:r>
            <a:endParaRPr lang="en-US" sz="900"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7/28/2017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539818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985880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07200" y="470410"/>
            <a:ext cx="1522404" cy="326167"/>
          </a:xfrm>
          <a:prstGeom prst="rect">
            <a:avLst/>
          </a:prstGeom>
        </p:spPr>
      </p:pic>
    </p:spTree>
    <p:extLst>
      <p:ext uri="{BB962C8B-B14F-4D97-AF65-F5344CB8AC3E}">
        <p14:creationId xmlns:p14="http://schemas.microsoft.com/office/powerpoint/2010/main" val="4484291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245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873366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702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29411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05831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759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33544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88715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6348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12747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61071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67117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524013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95251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2515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200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533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9097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145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773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7565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933862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05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25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562912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0689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292851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52854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00494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805678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2387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890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1519365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818214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901796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97741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264811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49391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02464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340391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23774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6186333"/>
      </p:ext>
    </p:extLst>
  </p:cSld>
  <p:clrMap bg1="dk1" tx1="lt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9" r:id="rId17"/>
    <p:sldLayoutId id="2147483680" r:id="rId18"/>
    <p:sldLayoutId id="2147483681" r:id="rId19"/>
    <p:sldLayoutId id="2147483682" r:id="rId20"/>
    <p:sldLayoutId id="2147483683"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90263518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3.jpeg"/><Relationship Id="rId7"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18" Type="http://schemas.openxmlformats.org/officeDocument/2006/relationships/image" Target="../media/image44.png"/><Relationship Id="rId3" Type="http://schemas.openxmlformats.org/officeDocument/2006/relationships/image" Target="../media/image33.jpeg"/><Relationship Id="rId21" Type="http://schemas.openxmlformats.org/officeDocument/2006/relationships/image" Target="../media/image47.png"/><Relationship Id="rId7" Type="http://schemas.openxmlformats.org/officeDocument/2006/relationships/image" Target="../media/image36.png"/><Relationship Id="rId12" Type="http://schemas.openxmlformats.org/officeDocument/2006/relationships/image" Target="../media/image39.png"/><Relationship Id="rId17" Type="http://schemas.openxmlformats.org/officeDocument/2006/relationships/image" Target="../media/image43.png"/><Relationship Id="rId2" Type="http://schemas.openxmlformats.org/officeDocument/2006/relationships/notesSlide" Target="../notesSlides/notesSlide15.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35.jpg"/><Relationship Id="rId11" Type="http://schemas.openxmlformats.org/officeDocument/2006/relationships/image" Target="../media/image28.png"/><Relationship Id="rId5" Type="http://schemas.openxmlformats.org/officeDocument/2006/relationships/image" Target="../media/image26.jpeg"/><Relationship Id="rId15" Type="http://schemas.openxmlformats.org/officeDocument/2006/relationships/image" Target="../media/image41.png"/><Relationship Id="rId10" Type="http://schemas.openxmlformats.org/officeDocument/2006/relationships/image" Target="../media/image25.png"/><Relationship Id="rId19" Type="http://schemas.openxmlformats.org/officeDocument/2006/relationships/image" Target="../media/image45.png"/><Relationship Id="rId4" Type="http://schemas.openxmlformats.org/officeDocument/2006/relationships/image" Target="../media/image34.png"/><Relationship Id="rId9" Type="http://schemas.openxmlformats.org/officeDocument/2006/relationships/image" Target="../media/image38.png"/><Relationship Id="rId1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Connectors/"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 Id="rId5" Type="http://schemas.openxmlformats.org/officeDocument/2006/relationships/image" Target="../media/image64.gif"/><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aka.ms/BTJPADemo" TargetMode="External"/><Relationship Id="rId7" Type="http://schemas.openxmlformats.org/officeDocument/2006/relationships/diagramColors" Target="../diagrams/colors1.xml"/><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aka.ms/BTJPADemoCode" TargetMode="External"/><Relationship Id="rId2" Type="http://schemas.openxmlformats.org/officeDocument/2006/relationships/hyperlink" Target="mailto:Brian.Jackett@microsoft.com" TargetMode="External"/><Relationship Id="rId1" Type="http://schemas.openxmlformats.org/officeDocument/2006/relationships/slideLayout" Target="../slideLayouts/slideLayout5.xml"/><Relationship Id="rId5" Type="http://schemas.openxmlformats.org/officeDocument/2006/relationships/image" Target="../media/image67.jpg"/><Relationship Id="rId4" Type="http://schemas.openxmlformats.org/officeDocument/2006/relationships/hyperlink" Target="http://aka.ms/azureicon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683264"/>
          </a:xfrm>
        </p:spPr>
        <p:txBody>
          <a:bodyPr/>
          <a:lstStyle/>
          <a:p>
            <a:pPr marL="0" indent="0">
              <a:buNone/>
            </a:pPr>
            <a:endParaRPr lang="en-US" sz="3600" dirty="0">
              <a:solidFill>
                <a:schemeClr val="tx1"/>
              </a:solidFill>
            </a:endParaRPr>
          </a:p>
        </p:txBody>
      </p:sp>
      <p:sp>
        <p:nvSpPr>
          <p:cNvPr id="2" name="Title 1"/>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1FBCB400-BE99-4D03-B2F2-B089E9DEBA23}"/>
              </a:ext>
            </a:extLst>
          </p:cNvPr>
          <p:cNvPicPr>
            <a:picLocks noChangeAspect="1"/>
          </p:cNvPicPr>
          <p:nvPr/>
        </p:nvPicPr>
        <p:blipFill>
          <a:blip r:embed="rId3"/>
          <a:stretch>
            <a:fillRect/>
          </a:stretch>
        </p:blipFill>
        <p:spPr>
          <a:xfrm>
            <a:off x="1706880" y="0"/>
            <a:ext cx="8778240" cy="6858000"/>
          </a:xfrm>
          <a:prstGeom prst="rect">
            <a:avLst/>
          </a:prstGeom>
        </p:spPr>
      </p:pic>
    </p:spTree>
    <p:extLst>
      <p:ext uri="{BB962C8B-B14F-4D97-AF65-F5344CB8AC3E}">
        <p14:creationId xmlns:p14="http://schemas.microsoft.com/office/powerpoint/2010/main" val="18345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pPr marL="0" indent="0">
              <a:buNone/>
            </a:pPr>
            <a:endParaRPr lang="en-US" dirty="0"/>
          </a:p>
        </p:txBody>
      </p:sp>
      <p:sp>
        <p:nvSpPr>
          <p:cNvPr id="3" name="Title 2"/>
          <p:cNvSpPr>
            <a:spLocks noGrp="1"/>
          </p:cNvSpPr>
          <p:nvPr>
            <p:ph type="title"/>
          </p:nvPr>
        </p:nvSpPr>
        <p:spPr/>
        <p:txBody>
          <a:bodyPr/>
          <a:lstStyle/>
          <a:p>
            <a:r>
              <a:rPr lang="en-US" dirty="0"/>
              <a:t>Room meet Elephant</a:t>
            </a:r>
          </a:p>
        </p:txBody>
      </p:sp>
      <p:pic>
        <p:nvPicPr>
          <p:cNvPr id="1026" name="Picture 2" descr="http://elephant-pictures.clipartonline.net/Cute-Female-Elephants/Cute-Elephant-Clipart_9.png"/>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713055" y="2581250"/>
            <a:ext cx="4015414" cy="4015414"/>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p:cNvSpPr/>
          <p:nvPr/>
        </p:nvSpPr>
        <p:spPr bwMode="auto">
          <a:xfrm rot="1110522">
            <a:off x="5954831" y="1408200"/>
            <a:ext cx="4986598" cy="2506507"/>
          </a:xfrm>
          <a:prstGeom prst="wedgeEllipseCallou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rPr>
              <a:t>I’m not the InfoPath / workflow replacement you are looking for… today</a:t>
            </a:r>
          </a:p>
        </p:txBody>
      </p:sp>
    </p:spTree>
    <p:extLst>
      <p:ext uri="{BB962C8B-B14F-4D97-AF65-F5344CB8AC3E}">
        <p14:creationId xmlns:p14="http://schemas.microsoft.com/office/powerpoint/2010/main" val="214995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 name="TextBox 67"/>
          <p:cNvSpPr txBox="1"/>
          <p:nvPr/>
        </p:nvSpPr>
        <p:spPr>
          <a:xfrm>
            <a:off x="2043911" y="4325425"/>
            <a:ext cx="2259240" cy="1629322"/>
          </a:xfrm>
          <a:prstGeom prst="rect">
            <a:avLst/>
          </a:prstGeom>
          <a:noFill/>
        </p:spPr>
        <p:txBody>
          <a:bodyPr wrap="square" rtlCol="0">
            <a:spAutoFit/>
          </a:bodyPr>
          <a:lstStyle/>
          <a:p>
            <a:r>
              <a:rPr lang="en-US" sz="3529" b="1" dirty="0">
                <a:solidFill>
                  <a:schemeClr val="accent5">
                    <a:lumMod val="40000"/>
                    <a:lumOff val="60000"/>
                  </a:schemeClr>
                </a:solidFill>
                <a:latin typeface="Segoe UI Light" panose="020B0502040204020203" pitchFamily="34" charset="0"/>
                <a:cs typeface="Segoe UI Light" panose="020B0502040204020203" pitchFamily="34" charset="0"/>
              </a:rPr>
              <a:t>Connect</a:t>
            </a:r>
            <a:r>
              <a:rPr lang="en-US" sz="2800" dirty="0">
                <a:solidFill>
                  <a:schemeClr val="accent5">
                    <a:lumMod val="40000"/>
                    <a:lumOff val="60000"/>
                  </a:schemeClr>
                </a:solidFill>
                <a:latin typeface="Segoe UI Light" panose="020B0502040204020203" pitchFamily="34" charset="0"/>
                <a:cs typeface="Segoe UI Light" panose="020B0502040204020203" pitchFamily="34" charset="0"/>
              </a:rPr>
              <a:t> </a:t>
            </a:r>
            <a:br>
              <a:rPr lang="en-US" sz="2800" dirty="0">
                <a:solidFill>
                  <a:srgbClr val="850A51"/>
                </a:solidFill>
                <a:latin typeface="Segoe UI Light" panose="020B0502040204020203" pitchFamily="34" charset="0"/>
                <a:cs typeface="Segoe UI Light" panose="020B0502040204020203" pitchFamily="34" charset="0"/>
              </a:rPr>
            </a:br>
            <a:r>
              <a:rPr lang="en-US" sz="2157" dirty="0">
                <a:latin typeface="Segoe UI Light" panose="020B0502040204020203" pitchFamily="34" charset="0"/>
                <a:cs typeface="Segoe UI Light" panose="020B0502040204020203" pitchFamily="34" charset="0"/>
              </a:rPr>
              <a:t>across your data from the cloud to on-premises</a:t>
            </a:r>
            <a:endParaRPr lang="en-US" sz="2157" b="1" dirty="0">
              <a:latin typeface="Segoe UI Light" panose="020B0502040204020203" pitchFamily="34" charset="0"/>
              <a:cs typeface="Segoe UI Light" panose="020B0502040204020203" pitchFamily="34" charset="0"/>
            </a:endParaRPr>
          </a:p>
        </p:txBody>
      </p:sp>
      <p:grpSp>
        <p:nvGrpSpPr>
          <p:cNvPr id="3" name="Group 2"/>
          <p:cNvGrpSpPr/>
          <p:nvPr/>
        </p:nvGrpSpPr>
        <p:grpSpPr>
          <a:xfrm>
            <a:off x="2136790" y="1311999"/>
            <a:ext cx="4033912" cy="2267760"/>
            <a:chOff x="2179637" y="1337810"/>
            <a:chExt cx="4114800" cy="2313233"/>
          </a:xfrm>
        </p:grpSpPr>
        <p:grpSp>
          <p:nvGrpSpPr>
            <p:cNvPr id="2" name="Group 1"/>
            <p:cNvGrpSpPr/>
            <p:nvPr/>
          </p:nvGrpSpPr>
          <p:grpSpPr>
            <a:xfrm>
              <a:off x="2179637" y="1337810"/>
              <a:ext cx="3169443" cy="2313233"/>
              <a:chOff x="3421168" y="1516062"/>
              <a:chExt cx="3169443" cy="2313233"/>
            </a:xfrm>
          </p:grpSpPr>
          <p:grpSp>
            <p:nvGrpSpPr>
              <p:cNvPr id="51" name="Group 50"/>
              <p:cNvGrpSpPr/>
              <p:nvPr/>
            </p:nvGrpSpPr>
            <p:grpSpPr>
              <a:xfrm>
                <a:off x="4945169" y="1517006"/>
                <a:ext cx="1645442" cy="2312289"/>
                <a:chOff x="4618036" y="1593206"/>
                <a:chExt cx="2084498" cy="2312289"/>
              </a:xfrm>
            </p:grpSpPr>
            <p:sp>
              <p:nvSpPr>
                <p:cNvPr id="4" name="Flowchart: Manual Operation 18"/>
                <p:cNvSpPr/>
                <p:nvPr/>
              </p:nvSpPr>
              <p:spPr>
                <a:xfrm rot="16200000">
                  <a:off x="5335803" y="1717148"/>
                  <a:ext cx="657383" cy="207607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389 w 10000"/>
                    <a:gd name="connsiteY2" fmla="*/ 8107 h 10000"/>
                    <a:gd name="connsiteX3" fmla="*/ 8000 w 10000"/>
                    <a:gd name="connsiteY3" fmla="*/ 10000 h 10000"/>
                    <a:gd name="connsiteX4" fmla="*/ 2000 w 10000"/>
                    <a:gd name="connsiteY4" fmla="*/ 10000 h 10000"/>
                    <a:gd name="connsiteX5" fmla="*/ 0 w 10000"/>
                    <a:gd name="connsiteY5" fmla="*/ 0 h 10000"/>
                    <a:gd name="connsiteX0" fmla="*/ 0 w 10000"/>
                    <a:gd name="connsiteY0" fmla="*/ 0 h 10014"/>
                    <a:gd name="connsiteX1" fmla="*/ 10000 w 10000"/>
                    <a:gd name="connsiteY1" fmla="*/ 0 h 10014"/>
                    <a:gd name="connsiteX2" fmla="*/ 8389 w 10000"/>
                    <a:gd name="connsiteY2" fmla="*/ 8107 h 10014"/>
                    <a:gd name="connsiteX3" fmla="*/ 8000 w 10000"/>
                    <a:gd name="connsiteY3" fmla="*/ 10000 h 10014"/>
                    <a:gd name="connsiteX4" fmla="*/ 5318 w 10000"/>
                    <a:gd name="connsiteY4" fmla="*/ 10014 h 10014"/>
                    <a:gd name="connsiteX5" fmla="*/ 2000 w 10000"/>
                    <a:gd name="connsiteY5" fmla="*/ 10000 h 10014"/>
                    <a:gd name="connsiteX6" fmla="*/ 0 w 10000"/>
                    <a:gd name="connsiteY6" fmla="*/ 0 h 10014"/>
                    <a:gd name="connsiteX0" fmla="*/ 0 w 10000"/>
                    <a:gd name="connsiteY0" fmla="*/ 0 h 10014"/>
                    <a:gd name="connsiteX1" fmla="*/ 10000 w 10000"/>
                    <a:gd name="connsiteY1" fmla="*/ 0 h 10014"/>
                    <a:gd name="connsiteX2" fmla="*/ 8389 w 10000"/>
                    <a:gd name="connsiteY2" fmla="*/ 8107 h 10014"/>
                    <a:gd name="connsiteX3" fmla="*/ 8000 w 10000"/>
                    <a:gd name="connsiteY3" fmla="*/ 10000 h 10014"/>
                    <a:gd name="connsiteX4" fmla="*/ 5318 w 10000"/>
                    <a:gd name="connsiteY4" fmla="*/ 10014 h 10014"/>
                    <a:gd name="connsiteX5" fmla="*/ 2000 w 10000"/>
                    <a:gd name="connsiteY5" fmla="*/ 10000 h 10014"/>
                    <a:gd name="connsiteX6" fmla="*/ 1613 w 10000"/>
                    <a:gd name="connsiteY6" fmla="*/ 8012 h 10014"/>
                    <a:gd name="connsiteX7" fmla="*/ 0 w 10000"/>
                    <a:gd name="connsiteY7" fmla="*/ 0 h 10014"/>
                    <a:gd name="connsiteX0" fmla="*/ 0 w 10000"/>
                    <a:gd name="connsiteY0" fmla="*/ 0 h 10014"/>
                    <a:gd name="connsiteX1" fmla="*/ 10000 w 10000"/>
                    <a:gd name="connsiteY1" fmla="*/ 0 h 10014"/>
                    <a:gd name="connsiteX2" fmla="*/ 8389 w 10000"/>
                    <a:gd name="connsiteY2" fmla="*/ 8107 h 10014"/>
                    <a:gd name="connsiteX3" fmla="*/ 8000 w 10000"/>
                    <a:gd name="connsiteY3" fmla="*/ 10000 h 10014"/>
                    <a:gd name="connsiteX4" fmla="*/ 5318 w 10000"/>
                    <a:gd name="connsiteY4" fmla="*/ 10014 h 10014"/>
                    <a:gd name="connsiteX5" fmla="*/ 1613 w 10000"/>
                    <a:gd name="connsiteY5" fmla="*/ 8012 h 10014"/>
                    <a:gd name="connsiteX6" fmla="*/ 0 w 10000"/>
                    <a:gd name="connsiteY6"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51"/>
                    <a:gd name="connsiteX1" fmla="*/ 10000 w 10000"/>
                    <a:gd name="connsiteY1" fmla="*/ 0 h 10051"/>
                    <a:gd name="connsiteX2" fmla="*/ 8389 w 10000"/>
                    <a:gd name="connsiteY2" fmla="*/ 8107 h 10051"/>
                    <a:gd name="connsiteX3" fmla="*/ 5107 w 10000"/>
                    <a:gd name="connsiteY3" fmla="*/ 10051 h 10051"/>
                    <a:gd name="connsiteX4" fmla="*/ 1613 w 10000"/>
                    <a:gd name="connsiteY4" fmla="*/ 8012 h 10051"/>
                    <a:gd name="connsiteX5" fmla="*/ 0 w 10000"/>
                    <a:gd name="connsiteY5" fmla="*/ 0 h 1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1">
                      <a:moveTo>
                        <a:pt x="0" y="0"/>
                      </a:moveTo>
                      <a:lnTo>
                        <a:pt x="10000" y="0"/>
                      </a:lnTo>
                      <a:lnTo>
                        <a:pt x="8389" y="8107"/>
                      </a:lnTo>
                      <a:cubicBezTo>
                        <a:pt x="6085" y="9441"/>
                        <a:pt x="6642" y="9097"/>
                        <a:pt x="5107" y="10051"/>
                      </a:cubicBezTo>
                      <a:lnTo>
                        <a:pt x="1613" y="8012"/>
                      </a:lnTo>
                      <a:lnTo>
                        <a:pt x="0" y="0"/>
                      </a:lnTo>
                      <a:close/>
                    </a:path>
                  </a:pathLst>
                </a:custGeom>
                <a:solidFill>
                  <a:srgbClr val="C10E7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5" name="Diagonal Stripe 4"/>
                <p:cNvSpPr/>
                <p:nvPr/>
              </p:nvSpPr>
              <p:spPr>
                <a:xfrm flipV="1">
                  <a:off x="4618656" y="1593206"/>
                  <a:ext cx="2075646" cy="1156710"/>
                </a:xfrm>
                <a:prstGeom prst="diagStripe">
                  <a:avLst>
                    <a:gd name="adj" fmla="val 42866"/>
                  </a:avLst>
                </a:prstGeom>
                <a:solidFill>
                  <a:srgbClr val="C10E7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6" name="Diagonal Stripe 5"/>
                <p:cNvSpPr/>
                <p:nvPr/>
              </p:nvSpPr>
              <p:spPr>
                <a:xfrm>
                  <a:off x="4618036" y="2748799"/>
                  <a:ext cx="2075646" cy="1156696"/>
                </a:xfrm>
                <a:prstGeom prst="diagStripe">
                  <a:avLst>
                    <a:gd name="adj" fmla="val 42866"/>
                  </a:avLst>
                </a:prstGeom>
                <a:solidFill>
                  <a:srgbClr val="C10E7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grpSp>
          <p:sp>
            <p:nvSpPr>
              <p:cNvPr id="44" name="Rectangle 43"/>
              <p:cNvSpPr/>
              <p:nvPr/>
            </p:nvSpPr>
            <p:spPr>
              <a:xfrm>
                <a:off x="3582904" y="1516062"/>
                <a:ext cx="1362883" cy="665501"/>
              </a:xfrm>
              <a:prstGeom prst="rect">
                <a:avLst/>
              </a:prstGeom>
              <a:gradFill flip="none" rotWithShape="1">
                <a:gsLst>
                  <a:gs pos="50000">
                    <a:srgbClr val="C10E78">
                      <a:alpha val="20000"/>
                    </a:srgbClr>
                  </a:gs>
                  <a:gs pos="100000">
                    <a:srgbClr val="C10E7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45" name="Rectangle 44"/>
              <p:cNvSpPr/>
              <p:nvPr/>
            </p:nvSpPr>
            <p:spPr>
              <a:xfrm>
                <a:off x="3589255" y="2347121"/>
                <a:ext cx="1362883" cy="652967"/>
              </a:xfrm>
              <a:prstGeom prst="rect">
                <a:avLst/>
              </a:prstGeom>
              <a:gradFill flip="none" rotWithShape="1">
                <a:gsLst>
                  <a:gs pos="50000">
                    <a:srgbClr val="C10E78">
                      <a:alpha val="20000"/>
                    </a:srgbClr>
                  </a:gs>
                  <a:gs pos="100000">
                    <a:srgbClr val="C10E7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46" name="Rectangle 45"/>
              <p:cNvSpPr/>
              <p:nvPr/>
            </p:nvSpPr>
            <p:spPr>
              <a:xfrm>
                <a:off x="3579972" y="3173412"/>
                <a:ext cx="1362883" cy="652967"/>
              </a:xfrm>
              <a:prstGeom prst="rect">
                <a:avLst/>
              </a:prstGeom>
              <a:gradFill flip="none" rotWithShape="1">
                <a:gsLst>
                  <a:gs pos="50000">
                    <a:srgbClr val="C10E78">
                      <a:alpha val="20000"/>
                    </a:srgbClr>
                  </a:gs>
                  <a:gs pos="100000">
                    <a:srgbClr val="C10E78">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47" name="Rectangle 46"/>
              <p:cNvSpPr/>
              <p:nvPr/>
            </p:nvSpPr>
            <p:spPr>
              <a:xfrm>
                <a:off x="3421168" y="1592262"/>
                <a:ext cx="1192349" cy="518014"/>
              </a:xfrm>
              <a:prstGeom prst="rect">
                <a:avLst/>
              </a:prstGeom>
            </p:spPr>
            <p:txBody>
              <a:bodyPr wrap="none">
                <a:spAutoFit/>
              </a:bodyPr>
              <a:lstStyle/>
              <a:p>
                <a:pPr>
                  <a:lnSpc>
                    <a:spcPct val="150000"/>
                  </a:lnSpc>
                </a:pPr>
                <a:r>
                  <a:rPr lang="en-US" dirty="0">
                    <a:solidFill>
                      <a:schemeClr val="accent5">
                        <a:lumMod val="40000"/>
                        <a:lumOff val="60000"/>
                      </a:schemeClr>
                    </a:solidFill>
                    <a:latin typeface="Segoe UI Light" panose="020B0502040204020203" pitchFamily="34" charset="0"/>
                    <a:cs typeface="Segoe UI Light" panose="020B0502040204020203" pitchFamily="34" charset="0"/>
                  </a:rPr>
                  <a:t>SaaS apps</a:t>
                </a:r>
              </a:p>
            </p:txBody>
          </p:sp>
          <p:sp>
            <p:nvSpPr>
              <p:cNvPr id="48" name="Rectangle 47"/>
              <p:cNvSpPr/>
              <p:nvPr/>
            </p:nvSpPr>
            <p:spPr>
              <a:xfrm>
                <a:off x="3421168" y="2425997"/>
                <a:ext cx="2011230" cy="518014"/>
              </a:xfrm>
              <a:prstGeom prst="rect">
                <a:avLst/>
              </a:prstGeom>
            </p:spPr>
            <p:txBody>
              <a:bodyPr wrap="none">
                <a:spAutoFit/>
              </a:bodyPr>
              <a:lstStyle/>
              <a:p>
                <a:pPr>
                  <a:lnSpc>
                    <a:spcPct val="150000"/>
                  </a:lnSpc>
                </a:pPr>
                <a:r>
                  <a:rPr lang="en-US" dirty="0">
                    <a:solidFill>
                      <a:schemeClr val="accent5">
                        <a:lumMod val="40000"/>
                        <a:lumOff val="60000"/>
                      </a:schemeClr>
                    </a:solidFill>
                    <a:latin typeface="Segoe UI Light" panose="020B0502040204020203" pitchFamily="34" charset="0"/>
                    <a:cs typeface="Segoe UI Light" panose="020B0502040204020203" pitchFamily="34" charset="0"/>
                  </a:rPr>
                  <a:t>enterprise services</a:t>
                </a:r>
              </a:p>
            </p:txBody>
          </p:sp>
          <p:sp>
            <p:nvSpPr>
              <p:cNvPr id="49" name="Rectangle 48"/>
              <p:cNvSpPr/>
              <p:nvPr/>
            </p:nvSpPr>
            <p:spPr>
              <a:xfrm>
                <a:off x="3421168" y="3235343"/>
                <a:ext cx="1949406" cy="518014"/>
              </a:xfrm>
              <a:prstGeom prst="rect">
                <a:avLst/>
              </a:prstGeom>
            </p:spPr>
            <p:txBody>
              <a:bodyPr wrap="square">
                <a:spAutoFit/>
              </a:bodyPr>
              <a:lstStyle/>
              <a:p>
                <a:pPr>
                  <a:lnSpc>
                    <a:spcPct val="150000"/>
                  </a:lnSpc>
                </a:pPr>
                <a:r>
                  <a:rPr lang="en-US" dirty="0">
                    <a:solidFill>
                      <a:schemeClr val="accent5">
                        <a:lumMod val="40000"/>
                        <a:lumOff val="60000"/>
                      </a:schemeClr>
                    </a:solidFill>
                    <a:latin typeface="Segoe UI Light" panose="020B0502040204020203" pitchFamily="34" charset="0"/>
                    <a:cs typeface="Segoe UI Light" panose="020B0502040204020203" pitchFamily="34" charset="0"/>
                  </a:rPr>
                  <a:t>business systems</a:t>
                </a:r>
              </a:p>
            </p:txBody>
          </p:sp>
        </p:grpSp>
        <p:sp>
          <p:nvSpPr>
            <p:cNvPr id="14" name="Rounded Rectangle 13"/>
            <p:cNvSpPr/>
            <p:nvPr/>
          </p:nvSpPr>
          <p:spPr>
            <a:xfrm>
              <a:off x="4481327" y="2252210"/>
              <a:ext cx="1813110" cy="495572"/>
            </a:xfrm>
            <a:prstGeom prst="roundRect">
              <a:avLst>
                <a:gd name="adj" fmla="val 0"/>
              </a:avLst>
            </a:prstGeom>
            <a:solidFill>
              <a:srgbClr val="74277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grpSp>
      <p:sp>
        <p:nvSpPr>
          <p:cNvPr id="17" name="Title 2"/>
          <p:cNvSpPr>
            <a:spLocks noGrp="1"/>
          </p:cNvSpPr>
          <p:nvPr>
            <p:ph type="title"/>
          </p:nvPr>
        </p:nvSpPr>
        <p:spPr>
          <a:xfrm>
            <a:off x="269240" y="289511"/>
            <a:ext cx="11655840" cy="899665"/>
          </a:xfrm>
        </p:spPr>
        <p:txBody>
          <a:bodyPr/>
          <a:lstStyle/>
          <a:p>
            <a:r>
              <a:rPr lang="en-US" dirty="0"/>
              <a:t>Why </a:t>
            </a:r>
            <a:r>
              <a:rPr lang="en-US" dirty="0" err="1"/>
              <a:t>PowerApps</a:t>
            </a:r>
            <a:r>
              <a:rPr lang="en-US" dirty="0"/>
              <a:t>?</a:t>
            </a:r>
          </a:p>
        </p:txBody>
      </p:sp>
      <p:pic>
        <p:nvPicPr>
          <p:cNvPr id="7" name="Picture 6"/>
          <p:cNvPicPr>
            <a:picLocks noChangeAspect="1"/>
          </p:cNvPicPr>
          <p:nvPr/>
        </p:nvPicPr>
        <p:blipFill>
          <a:blip r:embed="rId3"/>
          <a:stretch>
            <a:fillRect/>
          </a:stretch>
        </p:blipFill>
        <p:spPr>
          <a:xfrm>
            <a:off x="5612214" y="1953060"/>
            <a:ext cx="1034798" cy="1034798"/>
          </a:xfrm>
          <a:prstGeom prst="rect">
            <a:avLst/>
          </a:prstGeom>
        </p:spPr>
      </p:pic>
    </p:spTree>
    <p:extLst>
      <p:ext uri="{BB962C8B-B14F-4D97-AF65-F5344CB8AC3E}">
        <p14:creationId xmlns:p14="http://schemas.microsoft.com/office/powerpoint/2010/main" val="3002991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wipe(up)">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ounded Rectangle 13"/>
          <p:cNvSpPr/>
          <p:nvPr/>
        </p:nvSpPr>
        <p:spPr>
          <a:xfrm>
            <a:off x="4393234" y="2208423"/>
            <a:ext cx="2253779" cy="485830"/>
          </a:xfrm>
          <a:prstGeom prst="roundRect">
            <a:avLst>
              <a:gd name="adj" fmla="val 0"/>
            </a:avLst>
          </a:prstGeom>
          <a:gradFill>
            <a:gsLst>
              <a:gs pos="71000">
                <a:schemeClr val="bg1">
                  <a:lumMod val="65000"/>
                </a:schemeClr>
              </a:gs>
              <a:gs pos="100000">
                <a:schemeClr val="bg1">
                  <a:lumMod val="65000"/>
                  <a:alpha val="0"/>
                </a:schemeClr>
              </a:gs>
            </a:gsLst>
            <a:lin ang="10800000" scaled="1"/>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2" name="Group 1"/>
          <p:cNvGrpSpPr/>
          <p:nvPr/>
        </p:nvGrpSpPr>
        <p:grpSpPr>
          <a:xfrm>
            <a:off x="2136791" y="1311999"/>
            <a:ext cx="3107138" cy="2267760"/>
            <a:chOff x="3421168" y="1516062"/>
            <a:chExt cx="3169443" cy="2313233"/>
          </a:xfrm>
        </p:grpSpPr>
        <p:grpSp>
          <p:nvGrpSpPr>
            <p:cNvPr id="51" name="Group 50"/>
            <p:cNvGrpSpPr/>
            <p:nvPr/>
          </p:nvGrpSpPr>
          <p:grpSpPr>
            <a:xfrm>
              <a:off x="4945169" y="1517006"/>
              <a:ext cx="1645442" cy="2312289"/>
              <a:chOff x="4618036" y="1593206"/>
              <a:chExt cx="2084498" cy="2312289"/>
            </a:xfrm>
          </p:grpSpPr>
          <p:sp>
            <p:nvSpPr>
              <p:cNvPr id="4" name="Flowchart: Manual Operation 18"/>
              <p:cNvSpPr/>
              <p:nvPr/>
            </p:nvSpPr>
            <p:spPr>
              <a:xfrm rot="16200000">
                <a:off x="5335803" y="1717148"/>
                <a:ext cx="657383" cy="207607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389 w 10000"/>
                  <a:gd name="connsiteY2" fmla="*/ 8107 h 10000"/>
                  <a:gd name="connsiteX3" fmla="*/ 8000 w 10000"/>
                  <a:gd name="connsiteY3" fmla="*/ 10000 h 10000"/>
                  <a:gd name="connsiteX4" fmla="*/ 2000 w 10000"/>
                  <a:gd name="connsiteY4" fmla="*/ 10000 h 10000"/>
                  <a:gd name="connsiteX5" fmla="*/ 0 w 10000"/>
                  <a:gd name="connsiteY5" fmla="*/ 0 h 10000"/>
                  <a:gd name="connsiteX0" fmla="*/ 0 w 10000"/>
                  <a:gd name="connsiteY0" fmla="*/ 0 h 10014"/>
                  <a:gd name="connsiteX1" fmla="*/ 10000 w 10000"/>
                  <a:gd name="connsiteY1" fmla="*/ 0 h 10014"/>
                  <a:gd name="connsiteX2" fmla="*/ 8389 w 10000"/>
                  <a:gd name="connsiteY2" fmla="*/ 8107 h 10014"/>
                  <a:gd name="connsiteX3" fmla="*/ 8000 w 10000"/>
                  <a:gd name="connsiteY3" fmla="*/ 10000 h 10014"/>
                  <a:gd name="connsiteX4" fmla="*/ 5318 w 10000"/>
                  <a:gd name="connsiteY4" fmla="*/ 10014 h 10014"/>
                  <a:gd name="connsiteX5" fmla="*/ 2000 w 10000"/>
                  <a:gd name="connsiteY5" fmla="*/ 10000 h 10014"/>
                  <a:gd name="connsiteX6" fmla="*/ 0 w 10000"/>
                  <a:gd name="connsiteY6" fmla="*/ 0 h 10014"/>
                  <a:gd name="connsiteX0" fmla="*/ 0 w 10000"/>
                  <a:gd name="connsiteY0" fmla="*/ 0 h 10014"/>
                  <a:gd name="connsiteX1" fmla="*/ 10000 w 10000"/>
                  <a:gd name="connsiteY1" fmla="*/ 0 h 10014"/>
                  <a:gd name="connsiteX2" fmla="*/ 8389 w 10000"/>
                  <a:gd name="connsiteY2" fmla="*/ 8107 h 10014"/>
                  <a:gd name="connsiteX3" fmla="*/ 8000 w 10000"/>
                  <a:gd name="connsiteY3" fmla="*/ 10000 h 10014"/>
                  <a:gd name="connsiteX4" fmla="*/ 5318 w 10000"/>
                  <a:gd name="connsiteY4" fmla="*/ 10014 h 10014"/>
                  <a:gd name="connsiteX5" fmla="*/ 2000 w 10000"/>
                  <a:gd name="connsiteY5" fmla="*/ 10000 h 10014"/>
                  <a:gd name="connsiteX6" fmla="*/ 1613 w 10000"/>
                  <a:gd name="connsiteY6" fmla="*/ 8012 h 10014"/>
                  <a:gd name="connsiteX7" fmla="*/ 0 w 10000"/>
                  <a:gd name="connsiteY7" fmla="*/ 0 h 10014"/>
                  <a:gd name="connsiteX0" fmla="*/ 0 w 10000"/>
                  <a:gd name="connsiteY0" fmla="*/ 0 h 10014"/>
                  <a:gd name="connsiteX1" fmla="*/ 10000 w 10000"/>
                  <a:gd name="connsiteY1" fmla="*/ 0 h 10014"/>
                  <a:gd name="connsiteX2" fmla="*/ 8389 w 10000"/>
                  <a:gd name="connsiteY2" fmla="*/ 8107 h 10014"/>
                  <a:gd name="connsiteX3" fmla="*/ 8000 w 10000"/>
                  <a:gd name="connsiteY3" fmla="*/ 10000 h 10014"/>
                  <a:gd name="connsiteX4" fmla="*/ 5318 w 10000"/>
                  <a:gd name="connsiteY4" fmla="*/ 10014 h 10014"/>
                  <a:gd name="connsiteX5" fmla="*/ 1613 w 10000"/>
                  <a:gd name="connsiteY5" fmla="*/ 8012 h 10014"/>
                  <a:gd name="connsiteX6" fmla="*/ 0 w 10000"/>
                  <a:gd name="connsiteY6"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51"/>
                  <a:gd name="connsiteX1" fmla="*/ 10000 w 10000"/>
                  <a:gd name="connsiteY1" fmla="*/ 0 h 10051"/>
                  <a:gd name="connsiteX2" fmla="*/ 8389 w 10000"/>
                  <a:gd name="connsiteY2" fmla="*/ 8107 h 10051"/>
                  <a:gd name="connsiteX3" fmla="*/ 5107 w 10000"/>
                  <a:gd name="connsiteY3" fmla="*/ 10051 h 10051"/>
                  <a:gd name="connsiteX4" fmla="*/ 1613 w 10000"/>
                  <a:gd name="connsiteY4" fmla="*/ 8012 h 10051"/>
                  <a:gd name="connsiteX5" fmla="*/ 0 w 10000"/>
                  <a:gd name="connsiteY5" fmla="*/ 0 h 1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1">
                    <a:moveTo>
                      <a:pt x="0" y="0"/>
                    </a:moveTo>
                    <a:lnTo>
                      <a:pt x="10000" y="0"/>
                    </a:lnTo>
                    <a:lnTo>
                      <a:pt x="8389" y="8107"/>
                    </a:lnTo>
                    <a:cubicBezTo>
                      <a:pt x="6085" y="9441"/>
                      <a:pt x="6642" y="9097"/>
                      <a:pt x="5107" y="10051"/>
                    </a:cubicBezTo>
                    <a:lnTo>
                      <a:pt x="1613" y="8012"/>
                    </a:lnTo>
                    <a:lnTo>
                      <a:pt x="0" y="0"/>
                    </a:lnTo>
                    <a:close/>
                  </a:path>
                </a:pathLst>
              </a:cu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gonal Stripe 4"/>
              <p:cNvSpPr/>
              <p:nvPr/>
            </p:nvSpPr>
            <p:spPr>
              <a:xfrm flipV="1">
                <a:off x="4618656" y="1593206"/>
                <a:ext cx="2075646" cy="1156710"/>
              </a:xfrm>
              <a:prstGeom prst="diagStripe">
                <a:avLst>
                  <a:gd name="adj" fmla="val 42866"/>
                </a:avLst>
              </a:pr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iagonal Stripe 5"/>
              <p:cNvSpPr/>
              <p:nvPr/>
            </p:nvSpPr>
            <p:spPr>
              <a:xfrm>
                <a:off x="4618036" y="2748799"/>
                <a:ext cx="2075646" cy="1156696"/>
              </a:xfrm>
              <a:prstGeom prst="diagStripe">
                <a:avLst>
                  <a:gd name="adj" fmla="val 42866"/>
                </a:avLst>
              </a:pr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4" name="Rectangle 43"/>
            <p:cNvSpPr/>
            <p:nvPr/>
          </p:nvSpPr>
          <p:spPr>
            <a:xfrm>
              <a:off x="3582904" y="1516062"/>
              <a:ext cx="1362883" cy="665501"/>
            </a:xfrm>
            <a:prstGeom prst="rect">
              <a:avLst/>
            </a:prstGeom>
            <a:gradFill flip="none" rotWithShape="1">
              <a:gsLst>
                <a:gs pos="23000">
                  <a:schemeClr val="bg1">
                    <a:lumMod val="75000"/>
                    <a:alpha val="25000"/>
                  </a:schemeClr>
                </a:gs>
                <a:gs pos="83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589255" y="2347121"/>
              <a:ext cx="1362883" cy="652967"/>
            </a:xfrm>
            <a:prstGeom prst="rect">
              <a:avLst/>
            </a:prstGeom>
            <a:gradFill flip="none" rotWithShape="1">
              <a:gsLst>
                <a:gs pos="23000">
                  <a:schemeClr val="bg1">
                    <a:lumMod val="75000"/>
                    <a:alpha val="25000"/>
                  </a:schemeClr>
                </a:gs>
                <a:gs pos="83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579972" y="3173412"/>
              <a:ext cx="1362883" cy="652967"/>
            </a:xfrm>
            <a:prstGeom prst="rect">
              <a:avLst/>
            </a:prstGeom>
            <a:gradFill flip="none" rotWithShape="1">
              <a:gsLst>
                <a:gs pos="23000">
                  <a:schemeClr val="bg1">
                    <a:lumMod val="75000"/>
                    <a:alpha val="25000"/>
                  </a:schemeClr>
                </a:gs>
                <a:gs pos="83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421168" y="1592262"/>
              <a:ext cx="1192349" cy="518014"/>
            </a:xfrm>
            <a:prstGeom prst="rect">
              <a:avLst/>
            </a:prstGeom>
          </p:spPr>
          <p:txBody>
            <a:bodyPr wrap="none">
              <a:spAutoFit/>
            </a:bodyPr>
            <a:lstStyle/>
            <a:p>
              <a:pPr>
                <a:lnSpc>
                  <a:spcPct val="150000"/>
                </a:lnSpc>
              </a:pPr>
              <a:r>
                <a:rPr lang="en-US" dirty="0">
                  <a:solidFill>
                    <a:schemeClr val="tx1">
                      <a:lumMod val="65000"/>
                      <a:lumOff val="35000"/>
                    </a:schemeClr>
                  </a:solidFill>
                  <a:latin typeface="Segoe UI Light" panose="020B0502040204020203" pitchFamily="34" charset="0"/>
                  <a:cs typeface="Segoe UI Light" panose="020B0502040204020203" pitchFamily="34" charset="0"/>
                </a:rPr>
                <a:t>SaaS apps</a:t>
              </a:r>
            </a:p>
          </p:txBody>
        </p:sp>
        <p:sp>
          <p:nvSpPr>
            <p:cNvPr id="48" name="Rectangle 47"/>
            <p:cNvSpPr/>
            <p:nvPr/>
          </p:nvSpPr>
          <p:spPr>
            <a:xfrm>
              <a:off x="3421168" y="2425997"/>
              <a:ext cx="2011231" cy="518014"/>
            </a:xfrm>
            <a:prstGeom prst="rect">
              <a:avLst/>
            </a:prstGeom>
          </p:spPr>
          <p:txBody>
            <a:bodyPr wrap="none">
              <a:spAutoFit/>
            </a:bodyPr>
            <a:lstStyle/>
            <a:p>
              <a:pPr>
                <a:lnSpc>
                  <a:spcPct val="150000"/>
                </a:lnSpc>
              </a:pPr>
              <a:r>
                <a:rPr lang="en-US" dirty="0">
                  <a:solidFill>
                    <a:schemeClr val="tx1">
                      <a:lumMod val="65000"/>
                      <a:lumOff val="35000"/>
                    </a:schemeClr>
                  </a:solidFill>
                  <a:latin typeface="Segoe UI Light" panose="020B0502040204020203" pitchFamily="34" charset="0"/>
                  <a:cs typeface="Segoe UI Light" panose="020B0502040204020203" pitchFamily="34" charset="0"/>
                </a:rPr>
                <a:t>enterprise services</a:t>
              </a:r>
            </a:p>
          </p:txBody>
        </p:sp>
        <p:sp>
          <p:nvSpPr>
            <p:cNvPr id="49" name="Rectangle 48"/>
            <p:cNvSpPr/>
            <p:nvPr/>
          </p:nvSpPr>
          <p:spPr>
            <a:xfrm>
              <a:off x="3421168" y="3235343"/>
              <a:ext cx="1949406" cy="518014"/>
            </a:xfrm>
            <a:prstGeom prst="rect">
              <a:avLst/>
            </a:prstGeom>
          </p:spPr>
          <p:txBody>
            <a:bodyPr wrap="square">
              <a:spAutoFit/>
            </a:bodyPr>
            <a:lstStyle/>
            <a:p>
              <a:pPr>
                <a:lnSpc>
                  <a:spcPct val="150000"/>
                </a:lnSpc>
              </a:pPr>
              <a:r>
                <a:rPr lang="en-US" dirty="0">
                  <a:solidFill>
                    <a:schemeClr val="tx1">
                      <a:lumMod val="65000"/>
                      <a:lumOff val="35000"/>
                    </a:schemeClr>
                  </a:solidFill>
                  <a:latin typeface="Segoe UI Light" panose="020B0502040204020203" pitchFamily="34" charset="0"/>
                  <a:cs typeface="Segoe UI Light" panose="020B0502040204020203" pitchFamily="34" charset="0"/>
                </a:rPr>
                <a:t>business systems</a:t>
              </a:r>
            </a:p>
          </p:txBody>
        </p:sp>
      </p:grpSp>
      <p:grpSp>
        <p:nvGrpSpPr>
          <p:cNvPr id="18" name="Group 17"/>
          <p:cNvGrpSpPr/>
          <p:nvPr/>
        </p:nvGrpSpPr>
        <p:grpSpPr>
          <a:xfrm>
            <a:off x="4393233" y="1598281"/>
            <a:ext cx="3884292" cy="1716847"/>
            <a:chOff x="4481326" y="1629833"/>
            <a:chExt cx="3962180" cy="1751273"/>
          </a:xfrm>
        </p:grpSpPr>
        <p:sp>
          <p:nvSpPr>
            <p:cNvPr id="19" name="Pie 18"/>
            <p:cNvSpPr/>
            <p:nvPr/>
          </p:nvSpPr>
          <p:spPr>
            <a:xfrm rot="8100000">
              <a:off x="6692233" y="1629833"/>
              <a:ext cx="1751273" cy="1751273"/>
            </a:xfrm>
            <a:prstGeom prst="pie">
              <a:avLst>
                <a:gd name="adj1" fmla="val 10477102"/>
                <a:gd name="adj2" fmla="val 166193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0" name="Group 19"/>
            <p:cNvGrpSpPr/>
            <p:nvPr/>
          </p:nvGrpSpPr>
          <p:grpSpPr>
            <a:xfrm>
              <a:off x="4481326" y="1725667"/>
              <a:ext cx="3869447" cy="1581196"/>
              <a:chOff x="4481326" y="1725667"/>
              <a:chExt cx="3869447" cy="1581196"/>
            </a:xfrm>
          </p:grpSpPr>
          <p:sp>
            <p:nvSpPr>
              <p:cNvPr id="21" name="Pie 20"/>
              <p:cNvSpPr/>
              <p:nvPr/>
            </p:nvSpPr>
            <p:spPr>
              <a:xfrm rot="8100000">
                <a:off x="6769575" y="1725667"/>
                <a:ext cx="1581198" cy="1581196"/>
              </a:xfrm>
              <a:prstGeom prst="pie">
                <a:avLst>
                  <a:gd name="adj1" fmla="val 10855110"/>
                  <a:gd name="adj2" fmla="val 16146854"/>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ounded Rectangle 21"/>
              <p:cNvSpPr/>
              <p:nvPr/>
            </p:nvSpPr>
            <p:spPr>
              <a:xfrm>
                <a:off x="4481326" y="2252210"/>
                <a:ext cx="3413311" cy="495572"/>
              </a:xfrm>
              <a:prstGeom prst="roundRect">
                <a:avLst>
                  <a:gd name="adj" fmla="val 0"/>
                </a:avLst>
              </a:prstGeom>
              <a:solidFill>
                <a:srgbClr val="74277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3" name="Isosceles Triangle 22"/>
              <p:cNvSpPr/>
              <p:nvPr/>
            </p:nvSpPr>
            <p:spPr>
              <a:xfrm rot="16200000">
                <a:off x="6965313" y="1895722"/>
                <a:ext cx="1081652" cy="1241085"/>
              </a:xfrm>
              <a:prstGeom prst="triangle">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sp>
        <p:nvSpPr>
          <p:cNvPr id="68" name="TextBox 67"/>
          <p:cNvSpPr txBox="1"/>
          <p:nvPr/>
        </p:nvSpPr>
        <p:spPr>
          <a:xfrm>
            <a:off x="2043911" y="4325425"/>
            <a:ext cx="2259240" cy="1629322"/>
          </a:xfrm>
          <a:prstGeom prst="rect">
            <a:avLst/>
          </a:prstGeom>
          <a:noFill/>
        </p:spPr>
        <p:txBody>
          <a:bodyPr wrap="square" rtlCol="0">
            <a:spAutoFit/>
          </a:bodyPr>
          <a:lstStyle/>
          <a:p>
            <a:r>
              <a:rPr lang="en-US" sz="3529" b="1" dirty="0">
                <a:solidFill>
                  <a:schemeClr val="accent5">
                    <a:lumMod val="40000"/>
                    <a:lumOff val="60000"/>
                  </a:schemeClr>
                </a:solidFill>
                <a:latin typeface="Segoe UI Light" panose="020B0502040204020203" pitchFamily="34" charset="0"/>
                <a:cs typeface="Segoe UI Light" panose="020B0502040204020203" pitchFamily="34" charset="0"/>
              </a:rPr>
              <a:t>Connect</a:t>
            </a:r>
            <a:r>
              <a:rPr lang="en-US" sz="2800" dirty="0">
                <a:solidFill>
                  <a:srgbClr val="850A51"/>
                </a:solidFill>
                <a:latin typeface="Segoe UI Light" panose="020B0502040204020203" pitchFamily="34" charset="0"/>
                <a:cs typeface="Segoe UI Light" panose="020B0502040204020203" pitchFamily="34" charset="0"/>
              </a:rPr>
              <a:t> </a:t>
            </a:r>
            <a:br>
              <a:rPr lang="en-US" sz="2800" dirty="0">
                <a:solidFill>
                  <a:srgbClr val="850A51"/>
                </a:solidFill>
                <a:latin typeface="Segoe UI Light" panose="020B0502040204020203" pitchFamily="34" charset="0"/>
                <a:cs typeface="Segoe UI Light" panose="020B0502040204020203" pitchFamily="34" charset="0"/>
              </a:rPr>
            </a:br>
            <a:r>
              <a:rPr lang="en-US" sz="2157" dirty="0">
                <a:latin typeface="Segoe UI Light" panose="020B0502040204020203" pitchFamily="34" charset="0"/>
                <a:cs typeface="Segoe UI Light" panose="020B0502040204020203" pitchFamily="34" charset="0"/>
              </a:rPr>
              <a:t>across your data from the cloud to on-premises</a:t>
            </a:r>
            <a:endParaRPr lang="en-US" sz="2157" b="1" dirty="0">
              <a:latin typeface="Segoe UI Light" panose="020B0502040204020203" pitchFamily="34" charset="0"/>
              <a:cs typeface="Segoe UI Light" panose="020B0502040204020203" pitchFamily="34" charset="0"/>
            </a:endParaRPr>
          </a:p>
        </p:txBody>
      </p:sp>
      <p:sp>
        <p:nvSpPr>
          <p:cNvPr id="26" name="TextBox 25"/>
          <p:cNvSpPr txBox="1"/>
          <p:nvPr/>
        </p:nvSpPr>
        <p:spPr>
          <a:xfrm>
            <a:off x="4975468" y="4325425"/>
            <a:ext cx="2913382" cy="1629322"/>
          </a:xfrm>
          <a:prstGeom prst="rect">
            <a:avLst/>
          </a:prstGeom>
          <a:noFill/>
        </p:spPr>
        <p:txBody>
          <a:bodyPr wrap="square" rtlCol="0">
            <a:spAutoFit/>
          </a:bodyPr>
          <a:lstStyle/>
          <a:p>
            <a:r>
              <a:rPr lang="en-US" sz="3529" b="1" dirty="0">
                <a:solidFill>
                  <a:schemeClr val="accent5">
                    <a:lumMod val="40000"/>
                    <a:lumOff val="60000"/>
                  </a:schemeClr>
                </a:solidFill>
                <a:latin typeface="Segoe UI Light" panose="020B0502040204020203" pitchFamily="34" charset="0"/>
                <a:cs typeface="Segoe UI Light" panose="020B0502040204020203" pitchFamily="34" charset="0"/>
              </a:rPr>
              <a:t>Create</a:t>
            </a:r>
            <a:br>
              <a:rPr lang="en-US" sz="2800" dirty="0">
                <a:solidFill>
                  <a:srgbClr val="850A51"/>
                </a:solidFill>
                <a:latin typeface="Segoe UI Light" panose="020B0502040204020203" pitchFamily="34" charset="0"/>
                <a:cs typeface="Segoe UI Light" panose="020B0502040204020203" pitchFamily="34" charset="0"/>
              </a:rPr>
            </a:br>
            <a:r>
              <a:rPr lang="en-US" sz="2157" dirty="0">
                <a:latin typeface="Segoe UI Light" panose="020B0502040204020203" pitchFamily="34" charset="0"/>
                <a:cs typeface="Segoe UI Light" panose="020B0502040204020203" pitchFamily="34" charset="0"/>
              </a:rPr>
              <a:t>business apps with </a:t>
            </a:r>
            <a:br>
              <a:rPr lang="en-US" sz="2157" dirty="0">
                <a:latin typeface="Segoe UI Light" panose="020B0502040204020203" pitchFamily="34" charset="0"/>
                <a:cs typeface="Segoe UI Light" panose="020B0502040204020203" pitchFamily="34" charset="0"/>
              </a:rPr>
            </a:br>
            <a:r>
              <a:rPr lang="en-US" sz="2157" dirty="0">
                <a:latin typeface="Segoe UI Light" panose="020B0502040204020203" pitchFamily="34" charset="0"/>
                <a:cs typeface="Segoe UI Light" panose="020B0502040204020203" pitchFamily="34" charset="0"/>
              </a:rPr>
              <a:t>easy visual tools and powerful cloud services</a:t>
            </a:r>
            <a:endParaRPr lang="en-US" sz="2157" b="1" dirty="0">
              <a:latin typeface="Segoe UI Light" panose="020B0502040204020203" pitchFamily="34" charset="0"/>
              <a:cs typeface="Segoe UI Light" panose="020B0502040204020203" pitchFamily="34" charset="0"/>
            </a:endParaRPr>
          </a:p>
        </p:txBody>
      </p:sp>
      <p:sp>
        <p:nvSpPr>
          <p:cNvPr id="24" name="Title 2"/>
          <p:cNvSpPr>
            <a:spLocks noGrp="1"/>
          </p:cNvSpPr>
          <p:nvPr>
            <p:ph type="title"/>
          </p:nvPr>
        </p:nvSpPr>
        <p:spPr>
          <a:xfrm>
            <a:off x="269240" y="289511"/>
            <a:ext cx="11655840" cy="899665"/>
          </a:xfrm>
        </p:spPr>
        <p:txBody>
          <a:bodyPr/>
          <a:lstStyle/>
          <a:p>
            <a:r>
              <a:rPr lang="en-US" dirty="0"/>
              <a:t>Why </a:t>
            </a:r>
            <a:r>
              <a:rPr lang="en-US" dirty="0" err="1"/>
              <a:t>PowerApps</a:t>
            </a:r>
            <a:r>
              <a:rPr lang="en-US" dirty="0"/>
              <a:t>?</a:t>
            </a:r>
          </a:p>
        </p:txBody>
      </p:sp>
      <p:pic>
        <p:nvPicPr>
          <p:cNvPr id="28" name="Picture 27"/>
          <p:cNvPicPr>
            <a:picLocks noChangeAspect="1"/>
          </p:cNvPicPr>
          <p:nvPr/>
        </p:nvPicPr>
        <p:blipFill>
          <a:blip r:embed="rId3"/>
          <a:stretch>
            <a:fillRect/>
          </a:stretch>
        </p:blipFill>
        <p:spPr>
          <a:xfrm>
            <a:off x="5612216" y="1949888"/>
            <a:ext cx="1034798" cy="1034798"/>
          </a:xfrm>
          <a:prstGeom prst="rect">
            <a:avLst/>
          </a:prstGeom>
        </p:spPr>
      </p:pic>
    </p:spTree>
    <p:extLst>
      <p:ext uri="{BB962C8B-B14F-4D97-AF65-F5344CB8AC3E}">
        <p14:creationId xmlns:p14="http://schemas.microsoft.com/office/powerpoint/2010/main" val="444504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up)">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199575" y="142109"/>
            <a:ext cx="4610631" cy="4606184"/>
            <a:chOff x="5303837" y="144462"/>
            <a:chExt cx="4703084" cy="4698548"/>
          </a:xfrm>
        </p:grpSpPr>
        <p:grpSp>
          <p:nvGrpSpPr>
            <p:cNvPr id="50" name="Group 49"/>
            <p:cNvGrpSpPr/>
            <p:nvPr/>
          </p:nvGrpSpPr>
          <p:grpSpPr>
            <a:xfrm>
              <a:off x="5303837" y="144462"/>
              <a:ext cx="4703084" cy="4698548"/>
              <a:chOff x="1952530" y="-1740733"/>
              <a:chExt cx="10270980" cy="10261078"/>
            </a:xfrm>
          </p:grpSpPr>
          <p:grpSp>
            <p:nvGrpSpPr>
              <p:cNvPr id="54" name="Group 53"/>
              <p:cNvGrpSpPr/>
              <p:nvPr/>
            </p:nvGrpSpPr>
            <p:grpSpPr>
              <a:xfrm>
                <a:off x="1952530" y="-1740733"/>
                <a:ext cx="10270980" cy="10261078"/>
                <a:chOff x="16648" y="-3674747"/>
                <a:chExt cx="14142744" cy="14129106"/>
              </a:xfrm>
            </p:grpSpPr>
            <p:grpSp>
              <p:nvGrpSpPr>
                <p:cNvPr id="64" name="Group 63"/>
                <p:cNvGrpSpPr/>
                <p:nvPr/>
              </p:nvGrpSpPr>
              <p:grpSpPr>
                <a:xfrm>
                  <a:off x="16648" y="-3674747"/>
                  <a:ext cx="14142744" cy="14129106"/>
                  <a:chOff x="-51626" y="-3606876"/>
                  <a:chExt cx="14142744" cy="14129106"/>
                </a:xfrm>
              </p:grpSpPr>
              <p:sp>
                <p:nvSpPr>
                  <p:cNvPr id="66" name="Pie 65"/>
                  <p:cNvSpPr/>
                  <p:nvPr/>
                </p:nvSpPr>
                <p:spPr>
                  <a:xfrm rot="8100000">
                    <a:off x="-51626" y="-3598005"/>
                    <a:ext cx="14120233" cy="14120235"/>
                  </a:xfrm>
                  <a:prstGeom prst="pie">
                    <a:avLst>
                      <a:gd name="adj1" fmla="val 10794123"/>
                      <a:gd name="adj2" fmla="val 11155522"/>
                    </a:avLst>
                  </a:prstGeom>
                  <a:solidFill>
                    <a:srgbClr val="C10E7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67" name="Pie 66"/>
                  <p:cNvSpPr/>
                  <p:nvPr/>
                </p:nvSpPr>
                <p:spPr>
                  <a:xfrm rot="8650228">
                    <a:off x="-29112" y="-3598005"/>
                    <a:ext cx="14120230" cy="14120232"/>
                  </a:xfrm>
                  <a:prstGeom prst="pie">
                    <a:avLst>
                      <a:gd name="adj1" fmla="val 10794123"/>
                      <a:gd name="adj2" fmla="val 11155522"/>
                    </a:avLst>
                  </a:prstGeom>
                  <a:solidFill>
                    <a:srgbClr val="C10E7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69" name="Pie 68"/>
                  <p:cNvSpPr/>
                  <p:nvPr/>
                </p:nvSpPr>
                <p:spPr>
                  <a:xfrm rot="9200540">
                    <a:off x="-29113" y="-3598005"/>
                    <a:ext cx="14120231" cy="14120232"/>
                  </a:xfrm>
                  <a:prstGeom prst="pie">
                    <a:avLst>
                      <a:gd name="adj1" fmla="val 10794123"/>
                      <a:gd name="adj2" fmla="val 11155522"/>
                    </a:avLst>
                  </a:prstGeom>
                  <a:solidFill>
                    <a:srgbClr val="C10E7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72" name="Pie 71"/>
                  <p:cNvSpPr/>
                  <p:nvPr/>
                </p:nvSpPr>
                <p:spPr>
                  <a:xfrm rot="9761099">
                    <a:off x="-38046" y="-3602441"/>
                    <a:ext cx="14120230" cy="14120236"/>
                  </a:xfrm>
                  <a:prstGeom prst="pie">
                    <a:avLst>
                      <a:gd name="adj1" fmla="val 10794123"/>
                      <a:gd name="adj2" fmla="val 11155522"/>
                    </a:avLst>
                  </a:prstGeom>
                  <a:solidFill>
                    <a:srgbClr val="C10E7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73" name="Pie 72"/>
                  <p:cNvSpPr/>
                  <p:nvPr/>
                </p:nvSpPr>
                <p:spPr>
                  <a:xfrm rot="11531487">
                    <a:off x="-51626" y="-3602441"/>
                    <a:ext cx="14120230" cy="14120233"/>
                  </a:xfrm>
                  <a:prstGeom prst="pie">
                    <a:avLst>
                      <a:gd name="adj1" fmla="val 10794123"/>
                      <a:gd name="adj2" fmla="val 11155522"/>
                    </a:avLst>
                  </a:prstGeom>
                  <a:solidFill>
                    <a:srgbClr val="C10E7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74" name="Pie 73"/>
                  <p:cNvSpPr/>
                  <p:nvPr/>
                </p:nvSpPr>
                <p:spPr>
                  <a:xfrm rot="12081715">
                    <a:off x="-29113" y="-3602440"/>
                    <a:ext cx="14120231" cy="14120234"/>
                  </a:xfrm>
                  <a:prstGeom prst="pie">
                    <a:avLst>
                      <a:gd name="adj1" fmla="val 10794123"/>
                      <a:gd name="adj2" fmla="val 11155522"/>
                    </a:avLst>
                  </a:prstGeom>
                  <a:solidFill>
                    <a:srgbClr val="C10E7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75" name="Pie 74"/>
                  <p:cNvSpPr/>
                  <p:nvPr/>
                </p:nvSpPr>
                <p:spPr>
                  <a:xfrm rot="12632027">
                    <a:off x="-29113" y="-3602441"/>
                    <a:ext cx="14120231" cy="14120236"/>
                  </a:xfrm>
                  <a:prstGeom prst="pie">
                    <a:avLst>
                      <a:gd name="adj1" fmla="val 10794123"/>
                      <a:gd name="adj2" fmla="val 11155522"/>
                    </a:avLst>
                  </a:prstGeom>
                  <a:solidFill>
                    <a:srgbClr val="C10E7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76" name="Pie 75"/>
                  <p:cNvSpPr/>
                  <p:nvPr/>
                </p:nvSpPr>
                <p:spPr>
                  <a:xfrm rot="13192586">
                    <a:off x="-38046" y="-3606876"/>
                    <a:ext cx="14120231" cy="14120236"/>
                  </a:xfrm>
                  <a:prstGeom prst="pie">
                    <a:avLst>
                      <a:gd name="adj1" fmla="val 10794123"/>
                      <a:gd name="adj2" fmla="val 11155522"/>
                    </a:avLst>
                  </a:prstGeom>
                  <a:solidFill>
                    <a:srgbClr val="C10E7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77" name="Pie 76"/>
                  <p:cNvSpPr/>
                  <p:nvPr/>
                </p:nvSpPr>
                <p:spPr>
                  <a:xfrm rot="10368099">
                    <a:off x="-39726" y="-3602442"/>
                    <a:ext cx="14120231" cy="14120233"/>
                  </a:xfrm>
                  <a:prstGeom prst="pie">
                    <a:avLst>
                      <a:gd name="adj1" fmla="val 10794123"/>
                      <a:gd name="adj2" fmla="val 11155522"/>
                    </a:avLst>
                  </a:prstGeom>
                  <a:solidFill>
                    <a:srgbClr val="C10E7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78" name="Pie 77"/>
                  <p:cNvSpPr/>
                  <p:nvPr/>
                </p:nvSpPr>
                <p:spPr>
                  <a:xfrm rot="10954026">
                    <a:off x="-39727" y="-3602438"/>
                    <a:ext cx="14120230" cy="14120233"/>
                  </a:xfrm>
                  <a:prstGeom prst="pie">
                    <a:avLst>
                      <a:gd name="adj1" fmla="val 10794123"/>
                      <a:gd name="adj2" fmla="val 11155522"/>
                    </a:avLst>
                  </a:prstGeom>
                  <a:solidFill>
                    <a:srgbClr val="C10E7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grpSp>
            <p:sp>
              <p:nvSpPr>
                <p:cNvPr id="65" name="Pie 64"/>
                <p:cNvSpPr/>
                <p:nvPr/>
              </p:nvSpPr>
              <p:spPr>
                <a:xfrm rot="8100000">
                  <a:off x="2607866" y="-943535"/>
                  <a:ext cx="8783001" cy="8783002"/>
                </a:xfrm>
                <a:prstGeom prst="pie">
                  <a:avLst>
                    <a:gd name="adj1" fmla="val 10794123"/>
                    <a:gd name="adj2" fmla="val 16206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40000"/>
                        <a:lumOff val="60000"/>
                      </a:schemeClr>
                    </a:solidFill>
                  </a:endParaRPr>
                </a:p>
              </p:txBody>
            </p:sp>
          </p:grpSp>
          <p:sp>
            <p:nvSpPr>
              <p:cNvPr id="55" name="Block Arc 54"/>
              <p:cNvSpPr/>
              <p:nvPr/>
            </p:nvSpPr>
            <p:spPr>
              <a:xfrm rot="5400000">
                <a:off x="5053977" y="1385144"/>
                <a:ext cx="4091238" cy="4091238"/>
              </a:xfrm>
              <a:prstGeom prst="blockArc">
                <a:avLst>
                  <a:gd name="adj1" fmla="val 13370016"/>
                  <a:gd name="adj2" fmla="val 19013162"/>
                  <a:gd name="adj3" fmla="val 29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56" name="Block Arc 55"/>
              <p:cNvSpPr/>
              <p:nvPr/>
            </p:nvSpPr>
            <p:spPr>
              <a:xfrm rot="5400000">
                <a:off x="4673846" y="959796"/>
                <a:ext cx="4831404" cy="4831404"/>
              </a:xfrm>
              <a:prstGeom prst="blockArc">
                <a:avLst>
                  <a:gd name="adj1" fmla="val 13370016"/>
                  <a:gd name="adj2" fmla="val 19069459"/>
                  <a:gd name="adj3" fmla="val 26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57" name="Block Arc 56"/>
              <p:cNvSpPr/>
              <p:nvPr/>
            </p:nvSpPr>
            <p:spPr>
              <a:xfrm rot="5400000">
                <a:off x="4313256" y="571981"/>
                <a:ext cx="5592744" cy="5592744"/>
              </a:xfrm>
              <a:prstGeom prst="blockArc">
                <a:avLst>
                  <a:gd name="adj1" fmla="val 13370016"/>
                  <a:gd name="adj2" fmla="val 19069459"/>
                  <a:gd name="adj3" fmla="val 26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59" name="Block Arc 58"/>
              <p:cNvSpPr/>
              <p:nvPr/>
            </p:nvSpPr>
            <p:spPr>
              <a:xfrm rot="5400000">
                <a:off x="5073042" y="1395954"/>
                <a:ext cx="4091238" cy="4091238"/>
              </a:xfrm>
              <a:prstGeom prst="blockArc">
                <a:avLst>
                  <a:gd name="adj1" fmla="val 13370016"/>
                  <a:gd name="adj2" fmla="val 19013162"/>
                  <a:gd name="adj3" fmla="val 29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61" name="Block Arc 60"/>
              <p:cNvSpPr/>
              <p:nvPr/>
            </p:nvSpPr>
            <p:spPr>
              <a:xfrm rot="5400000">
                <a:off x="3835626" y="163849"/>
                <a:ext cx="6492033" cy="6492031"/>
              </a:xfrm>
              <a:prstGeom prst="blockArc">
                <a:avLst>
                  <a:gd name="adj1" fmla="val 13370016"/>
                  <a:gd name="adj2" fmla="val 19069459"/>
                  <a:gd name="adj3" fmla="val 26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40000"/>
                      <a:lumOff val="60000"/>
                    </a:schemeClr>
                  </a:solidFill>
                </a:endParaRPr>
              </a:p>
            </p:txBody>
          </p:sp>
          <p:sp>
            <p:nvSpPr>
              <p:cNvPr id="62" name="Block Arc 61"/>
              <p:cNvSpPr/>
              <p:nvPr/>
            </p:nvSpPr>
            <p:spPr>
              <a:xfrm rot="5400000">
                <a:off x="3307281" y="-371620"/>
                <a:ext cx="7556768" cy="7556766"/>
              </a:xfrm>
              <a:prstGeom prst="blockArc">
                <a:avLst>
                  <a:gd name="adj1" fmla="val 13370016"/>
                  <a:gd name="adj2" fmla="val 19069459"/>
                  <a:gd name="adj3" fmla="val 26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63" name="Block Arc 62"/>
              <p:cNvSpPr/>
              <p:nvPr/>
            </p:nvSpPr>
            <p:spPr>
              <a:xfrm rot="5400000">
                <a:off x="2661714" y="-1011956"/>
                <a:ext cx="8870085" cy="8870083"/>
              </a:xfrm>
              <a:prstGeom prst="blockArc">
                <a:avLst>
                  <a:gd name="adj1" fmla="val 13370016"/>
                  <a:gd name="adj2" fmla="val 19069459"/>
                  <a:gd name="adj3" fmla="val 26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grpSp>
        <p:sp>
          <p:nvSpPr>
            <p:cNvPr id="79" name="Pie 78"/>
            <p:cNvSpPr/>
            <p:nvPr/>
          </p:nvSpPr>
          <p:spPr>
            <a:xfrm rot="8100000">
              <a:off x="6047899" y="1016455"/>
              <a:ext cx="2988360" cy="2988355"/>
            </a:xfrm>
            <a:prstGeom prst="pie">
              <a:avLst>
                <a:gd name="adj1" fmla="val 10912906"/>
                <a:gd name="adj2" fmla="val 12349708"/>
              </a:avLst>
            </a:prstGeom>
            <a:solidFill>
              <a:srgbClr val="C10E7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80" name="Pie 79"/>
            <p:cNvSpPr/>
            <p:nvPr/>
          </p:nvSpPr>
          <p:spPr>
            <a:xfrm rot="11825569">
              <a:off x="6047899" y="998692"/>
              <a:ext cx="2988360" cy="2988355"/>
            </a:xfrm>
            <a:prstGeom prst="pie">
              <a:avLst>
                <a:gd name="adj1" fmla="val 10941964"/>
                <a:gd name="adj2" fmla="val 12400818"/>
              </a:avLst>
            </a:prstGeom>
            <a:solidFill>
              <a:srgbClr val="C10E7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81" name="Pie 80"/>
            <p:cNvSpPr/>
            <p:nvPr/>
          </p:nvSpPr>
          <p:spPr>
            <a:xfrm rot="10053686">
              <a:off x="6047898" y="1005354"/>
              <a:ext cx="2988360" cy="2988355"/>
            </a:xfrm>
            <a:prstGeom prst="pie">
              <a:avLst>
                <a:gd name="adj1" fmla="val 10702662"/>
                <a:gd name="adj2" fmla="val 12430615"/>
              </a:avLst>
            </a:prstGeom>
            <a:solidFill>
              <a:srgbClr val="C10E7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40000"/>
                    <a:lumOff val="60000"/>
                  </a:schemeClr>
                </a:solidFill>
              </a:endParaRPr>
            </a:p>
          </p:txBody>
        </p:sp>
        <p:sp>
          <p:nvSpPr>
            <p:cNvPr id="82" name="Rectangle 81"/>
            <p:cNvSpPr/>
            <p:nvPr/>
          </p:nvSpPr>
          <p:spPr>
            <a:xfrm>
              <a:off x="8447593" y="1561945"/>
              <a:ext cx="904563" cy="518014"/>
            </a:xfrm>
            <a:prstGeom prst="rect">
              <a:avLst/>
            </a:prstGeom>
          </p:spPr>
          <p:txBody>
            <a:bodyPr wrap="none">
              <a:spAutoFit/>
            </a:bodyPr>
            <a:lstStyle/>
            <a:p>
              <a:pPr>
                <a:lnSpc>
                  <a:spcPct val="150000"/>
                </a:lnSpc>
              </a:pPr>
              <a:r>
                <a:rPr lang="en-US" dirty="0">
                  <a:solidFill>
                    <a:schemeClr val="accent5">
                      <a:lumMod val="40000"/>
                      <a:lumOff val="60000"/>
                    </a:schemeClr>
                  </a:solidFill>
                  <a:latin typeface="Segoe UI" panose="020B0502040204020203" pitchFamily="34" charset="0"/>
                  <a:cs typeface="Segoe UI" panose="020B0502040204020203" pitchFamily="34" charset="0"/>
                </a:rPr>
                <a:t>mobile</a:t>
              </a:r>
            </a:p>
          </p:txBody>
        </p:sp>
        <p:sp>
          <p:nvSpPr>
            <p:cNvPr id="83" name="Rectangle 82"/>
            <p:cNvSpPr/>
            <p:nvPr/>
          </p:nvSpPr>
          <p:spPr>
            <a:xfrm>
              <a:off x="8447593" y="2211868"/>
              <a:ext cx="786833" cy="518014"/>
            </a:xfrm>
            <a:prstGeom prst="rect">
              <a:avLst/>
            </a:prstGeom>
          </p:spPr>
          <p:txBody>
            <a:bodyPr wrap="none">
              <a:spAutoFit/>
            </a:bodyPr>
            <a:lstStyle/>
            <a:p>
              <a:pPr>
                <a:lnSpc>
                  <a:spcPct val="150000"/>
                </a:lnSpc>
              </a:pPr>
              <a:r>
                <a:rPr lang="en-US" dirty="0">
                  <a:solidFill>
                    <a:schemeClr val="accent5">
                      <a:lumMod val="40000"/>
                      <a:lumOff val="60000"/>
                    </a:schemeClr>
                  </a:solidFill>
                  <a:latin typeface="Segoe UI" panose="020B0502040204020203" pitchFamily="34" charset="0"/>
                  <a:cs typeface="Segoe UI" panose="020B0502040204020203" pitchFamily="34" charset="0"/>
                </a:rPr>
                <a:t>tablet</a:t>
              </a:r>
            </a:p>
          </p:txBody>
        </p:sp>
        <p:sp>
          <p:nvSpPr>
            <p:cNvPr id="84" name="Rectangle 83"/>
            <p:cNvSpPr/>
            <p:nvPr/>
          </p:nvSpPr>
          <p:spPr>
            <a:xfrm>
              <a:off x="8447593" y="2938010"/>
              <a:ext cx="1089706" cy="518014"/>
            </a:xfrm>
            <a:prstGeom prst="rect">
              <a:avLst/>
            </a:prstGeom>
          </p:spPr>
          <p:txBody>
            <a:bodyPr wrap="square">
              <a:spAutoFit/>
            </a:bodyPr>
            <a:lstStyle/>
            <a:p>
              <a:pPr>
                <a:lnSpc>
                  <a:spcPct val="150000"/>
                </a:lnSpc>
              </a:pPr>
              <a:r>
                <a:rPr lang="en-US" dirty="0">
                  <a:solidFill>
                    <a:schemeClr val="accent5">
                      <a:lumMod val="40000"/>
                      <a:lumOff val="60000"/>
                    </a:schemeClr>
                  </a:solidFill>
                  <a:latin typeface="Segoe UI" panose="020B0502040204020203" pitchFamily="34" charset="0"/>
                  <a:cs typeface="Segoe UI" panose="020B0502040204020203" pitchFamily="34" charset="0"/>
                </a:rPr>
                <a:t>desktop</a:t>
              </a:r>
            </a:p>
          </p:txBody>
        </p:sp>
      </p:grpSp>
      <p:grpSp>
        <p:nvGrpSpPr>
          <p:cNvPr id="2" name="Group 1"/>
          <p:cNvGrpSpPr/>
          <p:nvPr/>
        </p:nvGrpSpPr>
        <p:grpSpPr>
          <a:xfrm>
            <a:off x="2136791" y="1311999"/>
            <a:ext cx="3107138" cy="2267760"/>
            <a:chOff x="3421168" y="1516062"/>
            <a:chExt cx="3169443" cy="2313233"/>
          </a:xfrm>
        </p:grpSpPr>
        <p:grpSp>
          <p:nvGrpSpPr>
            <p:cNvPr id="51" name="Group 50"/>
            <p:cNvGrpSpPr/>
            <p:nvPr/>
          </p:nvGrpSpPr>
          <p:grpSpPr>
            <a:xfrm>
              <a:off x="4945169" y="1517006"/>
              <a:ext cx="1645442" cy="2312289"/>
              <a:chOff x="4618036" y="1593206"/>
              <a:chExt cx="2084498" cy="2312289"/>
            </a:xfrm>
          </p:grpSpPr>
          <p:sp>
            <p:nvSpPr>
              <p:cNvPr id="4" name="Flowchart: Manual Operation 18"/>
              <p:cNvSpPr/>
              <p:nvPr/>
            </p:nvSpPr>
            <p:spPr>
              <a:xfrm rot="16200000">
                <a:off x="5335803" y="1717148"/>
                <a:ext cx="657383" cy="207607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389 w 10000"/>
                  <a:gd name="connsiteY2" fmla="*/ 8107 h 10000"/>
                  <a:gd name="connsiteX3" fmla="*/ 8000 w 10000"/>
                  <a:gd name="connsiteY3" fmla="*/ 10000 h 10000"/>
                  <a:gd name="connsiteX4" fmla="*/ 2000 w 10000"/>
                  <a:gd name="connsiteY4" fmla="*/ 10000 h 10000"/>
                  <a:gd name="connsiteX5" fmla="*/ 0 w 10000"/>
                  <a:gd name="connsiteY5" fmla="*/ 0 h 10000"/>
                  <a:gd name="connsiteX0" fmla="*/ 0 w 10000"/>
                  <a:gd name="connsiteY0" fmla="*/ 0 h 10014"/>
                  <a:gd name="connsiteX1" fmla="*/ 10000 w 10000"/>
                  <a:gd name="connsiteY1" fmla="*/ 0 h 10014"/>
                  <a:gd name="connsiteX2" fmla="*/ 8389 w 10000"/>
                  <a:gd name="connsiteY2" fmla="*/ 8107 h 10014"/>
                  <a:gd name="connsiteX3" fmla="*/ 8000 w 10000"/>
                  <a:gd name="connsiteY3" fmla="*/ 10000 h 10014"/>
                  <a:gd name="connsiteX4" fmla="*/ 5318 w 10000"/>
                  <a:gd name="connsiteY4" fmla="*/ 10014 h 10014"/>
                  <a:gd name="connsiteX5" fmla="*/ 2000 w 10000"/>
                  <a:gd name="connsiteY5" fmla="*/ 10000 h 10014"/>
                  <a:gd name="connsiteX6" fmla="*/ 0 w 10000"/>
                  <a:gd name="connsiteY6" fmla="*/ 0 h 10014"/>
                  <a:gd name="connsiteX0" fmla="*/ 0 w 10000"/>
                  <a:gd name="connsiteY0" fmla="*/ 0 h 10014"/>
                  <a:gd name="connsiteX1" fmla="*/ 10000 w 10000"/>
                  <a:gd name="connsiteY1" fmla="*/ 0 h 10014"/>
                  <a:gd name="connsiteX2" fmla="*/ 8389 w 10000"/>
                  <a:gd name="connsiteY2" fmla="*/ 8107 h 10014"/>
                  <a:gd name="connsiteX3" fmla="*/ 8000 w 10000"/>
                  <a:gd name="connsiteY3" fmla="*/ 10000 h 10014"/>
                  <a:gd name="connsiteX4" fmla="*/ 5318 w 10000"/>
                  <a:gd name="connsiteY4" fmla="*/ 10014 h 10014"/>
                  <a:gd name="connsiteX5" fmla="*/ 2000 w 10000"/>
                  <a:gd name="connsiteY5" fmla="*/ 10000 h 10014"/>
                  <a:gd name="connsiteX6" fmla="*/ 1613 w 10000"/>
                  <a:gd name="connsiteY6" fmla="*/ 8012 h 10014"/>
                  <a:gd name="connsiteX7" fmla="*/ 0 w 10000"/>
                  <a:gd name="connsiteY7" fmla="*/ 0 h 10014"/>
                  <a:gd name="connsiteX0" fmla="*/ 0 w 10000"/>
                  <a:gd name="connsiteY0" fmla="*/ 0 h 10014"/>
                  <a:gd name="connsiteX1" fmla="*/ 10000 w 10000"/>
                  <a:gd name="connsiteY1" fmla="*/ 0 h 10014"/>
                  <a:gd name="connsiteX2" fmla="*/ 8389 w 10000"/>
                  <a:gd name="connsiteY2" fmla="*/ 8107 h 10014"/>
                  <a:gd name="connsiteX3" fmla="*/ 8000 w 10000"/>
                  <a:gd name="connsiteY3" fmla="*/ 10000 h 10014"/>
                  <a:gd name="connsiteX4" fmla="*/ 5318 w 10000"/>
                  <a:gd name="connsiteY4" fmla="*/ 10014 h 10014"/>
                  <a:gd name="connsiteX5" fmla="*/ 1613 w 10000"/>
                  <a:gd name="connsiteY5" fmla="*/ 8012 h 10014"/>
                  <a:gd name="connsiteX6" fmla="*/ 0 w 10000"/>
                  <a:gd name="connsiteY6"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51"/>
                  <a:gd name="connsiteX1" fmla="*/ 10000 w 10000"/>
                  <a:gd name="connsiteY1" fmla="*/ 0 h 10051"/>
                  <a:gd name="connsiteX2" fmla="*/ 8389 w 10000"/>
                  <a:gd name="connsiteY2" fmla="*/ 8107 h 10051"/>
                  <a:gd name="connsiteX3" fmla="*/ 5107 w 10000"/>
                  <a:gd name="connsiteY3" fmla="*/ 10051 h 10051"/>
                  <a:gd name="connsiteX4" fmla="*/ 1613 w 10000"/>
                  <a:gd name="connsiteY4" fmla="*/ 8012 h 10051"/>
                  <a:gd name="connsiteX5" fmla="*/ 0 w 10000"/>
                  <a:gd name="connsiteY5" fmla="*/ 0 h 1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1">
                    <a:moveTo>
                      <a:pt x="0" y="0"/>
                    </a:moveTo>
                    <a:lnTo>
                      <a:pt x="10000" y="0"/>
                    </a:lnTo>
                    <a:lnTo>
                      <a:pt x="8389" y="8107"/>
                    </a:lnTo>
                    <a:cubicBezTo>
                      <a:pt x="6085" y="9441"/>
                      <a:pt x="6642" y="9097"/>
                      <a:pt x="5107" y="10051"/>
                    </a:cubicBezTo>
                    <a:lnTo>
                      <a:pt x="1613" y="8012"/>
                    </a:lnTo>
                    <a:lnTo>
                      <a:pt x="0" y="0"/>
                    </a:lnTo>
                    <a:close/>
                  </a:path>
                </a:pathLst>
              </a:cu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gonal Stripe 4"/>
              <p:cNvSpPr/>
              <p:nvPr/>
            </p:nvSpPr>
            <p:spPr>
              <a:xfrm flipV="1">
                <a:off x="4618656" y="1593206"/>
                <a:ext cx="2075646" cy="1156710"/>
              </a:xfrm>
              <a:prstGeom prst="diagStripe">
                <a:avLst>
                  <a:gd name="adj" fmla="val 42866"/>
                </a:avLst>
              </a:pr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iagonal Stripe 5"/>
              <p:cNvSpPr/>
              <p:nvPr/>
            </p:nvSpPr>
            <p:spPr>
              <a:xfrm>
                <a:off x="4618036" y="2748799"/>
                <a:ext cx="2075646" cy="1156696"/>
              </a:xfrm>
              <a:prstGeom prst="diagStripe">
                <a:avLst>
                  <a:gd name="adj" fmla="val 42866"/>
                </a:avLst>
              </a:pr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4" name="Rectangle 43"/>
            <p:cNvSpPr/>
            <p:nvPr/>
          </p:nvSpPr>
          <p:spPr>
            <a:xfrm>
              <a:off x="3582904" y="1516062"/>
              <a:ext cx="1362883" cy="665501"/>
            </a:xfrm>
            <a:prstGeom prst="rect">
              <a:avLst/>
            </a:prstGeom>
            <a:gradFill flip="none" rotWithShape="1">
              <a:gsLst>
                <a:gs pos="23000">
                  <a:schemeClr val="bg1">
                    <a:lumMod val="75000"/>
                    <a:alpha val="25000"/>
                  </a:schemeClr>
                </a:gs>
                <a:gs pos="83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589255" y="2347121"/>
              <a:ext cx="1362883" cy="652967"/>
            </a:xfrm>
            <a:prstGeom prst="rect">
              <a:avLst/>
            </a:prstGeom>
            <a:gradFill flip="none" rotWithShape="1">
              <a:gsLst>
                <a:gs pos="23000">
                  <a:schemeClr val="bg1">
                    <a:lumMod val="75000"/>
                    <a:alpha val="25000"/>
                  </a:schemeClr>
                </a:gs>
                <a:gs pos="83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579972" y="3173412"/>
              <a:ext cx="1362883" cy="652967"/>
            </a:xfrm>
            <a:prstGeom prst="rect">
              <a:avLst/>
            </a:prstGeom>
            <a:gradFill flip="none" rotWithShape="1">
              <a:gsLst>
                <a:gs pos="23000">
                  <a:schemeClr val="bg1">
                    <a:lumMod val="75000"/>
                    <a:alpha val="25000"/>
                  </a:schemeClr>
                </a:gs>
                <a:gs pos="83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421168" y="1592262"/>
              <a:ext cx="1192349" cy="518014"/>
            </a:xfrm>
            <a:prstGeom prst="rect">
              <a:avLst/>
            </a:prstGeom>
          </p:spPr>
          <p:txBody>
            <a:bodyPr wrap="none">
              <a:spAutoFit/>
            </a:bodyPr>
            <a:lstStyle/>
            <a:p>
              <a:pPr>
                <a:lnSpc>
                  <a:spcPct val="150000"/>
                </a:lnSpc>
              </a:pPr>
              <a:r>
                <a:rPr lang="en-US" dirty="0">
                  <a:solidFill>
                    <a:schemeClr val="tx1">
                      <a:lumMod val="65000"/>
                      <a:lumOff val="35000"/>
                    </a:schemeClr>
                  </a:solidFill>
                  <a:latin typeface="Segoe UI Light" panose="020B0502040204020203" pitchFamily="34" charset="0"/>
                  <a:cs typeface="Segoe UI Light" panose="020B0502040204020203" pitchFamily="34" charset="0"/>
                </a:rPr>
                <a:t>SaaS apps</a:t>
              </a:r>
            </a:p>
          </p:txBody>
        </p:sp>
        <p:sp>
          <p:nvSpPr>
            <p:cNvPr id="48" name="Rectangle 47"/>
            <p:cNvSpPr/>
            <p:nvPr/>
          </p:nvSpPr>
          <p:spPr>
            <a:xfrm>
              <a:off x="3421168" y="2425997"/>
              <a:ext cx="2011231" cy="518014"/>
            </a:xfrm>
            <a:prstGeom prst="rect">
              <a:avLst/>
            </a:prstGeom>
          </p:spPr>
          <p:txBody>
            <a:bodyPr wrap="none">
              <a:spAutoFit/>
            </a:bodyPr>
            <a:lstStyle/>
            <a:p>
              <a:pPr>
                <a:lnSpc>
                  <a:spcPct val="150000"/>
                </a:lnSpc>
              </a:pPr>
              <a:r>
                <a:rPr lang="en-US" dirty="0">
                  <a:solidFill>
                    <a:schemeClr val="tx1">
                      <a:lumMod val="65000"/>
                      <a:lumOff val="35000"/>
                    </a:schemeClr>
                  </a:solidFill>
                  <a:latin typeface="Segoe UI Light" panose="020B0502040204020203" pitchFamily="34" charset="0"/>
                  <a:cs typeface="Segoe UI Light" panose="020B0502040204020203" pitchFamily="34" charset="0"/>
                </a:rPr>
                <a:t>enterprise services</a:t>
              </a:r>
            </a:p>
          </p:txBody>
        </p:sp>
        <p:sp>
          <p:nvSpPr>
            <p:cNvPr id="49" name="Rectangle 48"/>
            <p:cNvSpPr/>
            <p:nvPr/>
          </p:nvSpPr>
          <p:spPr>
            <a:xfrm>
              <a:off x="3421168" y="3235343"/>
              <a:ext cx="1949406" cy="518014"/>
            </a:xfrm>
            <a:prstGeom prst="rect">
              <a:avLst/>
            </a:prstGeom>
          </p:spPr>
          <p:txBody>
            <a:bodyPr wrap="square">
              <a:spAutoFit/>
            </a:bodyPr>
            <a:lstStyle/>
            <a:p>
              <a:pPr>
                <a:lnSpc>
                  <a:spcPct val="150000"/>
                </a:lnSpc>
              </a:pPr>
              <a:r>
                <a:rPr lang="en-US" dirty="0">
                  <a:solidFill>
                    <a:schemeClr val="tx1">
                      <a:lumMod val="65000"/>
                      <a:lumOff val="35000"/>
                    </a:schemeClr>
                  </a:solidFill>
                  <a:latin typeface="Segoe UI Light" panose="020B0502040204020203" pitchFamily="34" charset="0"/>
                  <a:cs typeface="Segoe UI Light" panose="020B0502040204020203" pitchFamily="34" charset="0"/>
                </a:rPr>
                <a:t>business systems</a:t>
              </a:r>
            </a:p>
          </p:txBody>
        </p:sp>
      </p:grpSp>
      <p:sp>
        <p:nvSpPr>
          <p:cNvPr id="68" name="TextBox 67"/>
          <p:cNvSpPr txBox="1"/>
          <p:nvPr/>
        </p:nvSpPr>
        <p:spPr>
          <a:xfrm>
            <a:off x="2043911" y="4325425"/>
            <a:ext cx="2259240" cy="1629322"/>
          </a:xfrm>
          <a:prstGeom prst="rect">
            <a:avLst/>
          </a:prstGeom>
          <a:noFill/>
        </p:spPr>
        <p:txBody>
          <a:bodyPr wrap="square" rtlCol="0">
            <a:spAutoFit/>
          </a:bodyPr>
          <a:lstStyle/>
          <a:p>
            <a:r>
              <a:rPr lang="en-US" sz="3529" b="1" dirty="0">
                <a:solidFill>
                  <a:schemeClr val="accent5">
                    <a:lumMod val="40000"/>
                    <a:lumOff val="60000"/>
                  </a:schemeClr>
                </a:solidFill>
                <a:latin typeface="Segoe UI Light" panose="020B0502040204020203" pitchFamily="34" charset="0"/>
                <a:cs typeface="Segoe UI Light" panose="020B0502040204020203" pitchFamily="34" charset="0"/>
              </a:rPr>
              <a:t>Connect</a:t>
            </a:r>
            <a:r>
              <a:rPr lang="en-US" sz="2800" dirty="0">
                <a:solidFill>
                  <a:schemeClr val="accent5">
                    <a:lumMod val="40000"/>
                    <a:lumOff val="60000"/>
                  </a:schemeClr>
                </a:solidFill>
                <a:latin typeface="Segoe UI Light" panose="020B0502040204020203" pitchFamily="34" charset="0"/>
                <a:cs typeface="Segoe UI Light" panose="020B0502040204020203" pitchFamily="34" charset="0"/>
              </a:rPr>
              <a:t> </a:t>
            </a:r>
            <a:br>
              <a:rPr lang="en-US" sz="2800" dirty="0">
                <a:solidFill>
                  <a:srgbClr val="850A51"/>
                </a:solidFill>
                <a:latin typeface="Segoe UI Light" panose="020B0502040204020203" pitchFamily="34" charset="0"/>
                <a:cs typeface="Segoe UI Light" panose="020B0502040204020203" pitchFamily="34" charset="0"/>
              </a:rPr>
            </a:br>
            <a:r>
              <a:rPr lang="en-US" sz="2157" dirty="0">
                <a:latin typeface="Segoe UI Light" panose="020B0502040204020203" pitchFamily="34" charset="0"/>
                <a:cs typeface="Segoe UI Light" panose="020B0502040204020203" pitchFamily="34" charset="0"/>
              </a:rPr>
              <a:t>across your data from the cloud to on-premises</a:t>
            </a:r>
            <a:endParaRPr lang="en-US" sz="2157" b="1" dirty="0">
              <a:latin typeface="Segoe UI Light" panose="020B0502040204020203" pitchFamily="34" charset="0"/>
              <a:cs typeface="Segoe UI Light" panose="020B0502040204020203" pitchFamily="34" charset="0"/>
            </a:endParaRPr>
          </a:p>
        </p:txBody>
      </p:sp>
      <p:sp>
        <p:nvSpPr>
          <p:cNvPr id="70" name="TextBox 69"/>
          <p:cNvSpPr txBox="1"/>
          <p:nvPr/>
        </p:nvSpPr>
        <p:spPr>
          <a:xfrm>
            <a:off x="4975468" y="4325425"/>
            <a:ext cx="2880028" cy="1629322"/>
          </a:xfrm>
          <a:prstGeom prst="rect">
            <a:avLst/>
          </a:prstGeom>
          <a:noFill/>
        </p:spPr>
        <p:txBody>
          <a:bodyPr wrap="square" rtlCol="0">
            <a:spAutoFit/>
          </a:bodyPr>
          <a:lstStyle/>
          <a:p>
            <a:r>
              <a:rPr lang="en-US" sz="3529" b="1" dirty="0">
                <a:solidFill>
                  <a:schemeClr val="accent5">
                    <a:lumMod val="40000"/>
                    <a:lumOff val="60000"/>
                  </a:schemeClr>
                </a:solidFill>
                <a:latin typeface="Segoe UI Light" panose="020B0502040204020203" pitchFamily="34" charset="0"/>
                <a:cs typeface="Segoe UI Light" panose="020B0502040204020203" pitchFamily="34" charset="0"/>
              </a:rPr>
              <a:t>Create</a:t>
            </a:r>
            <a:br>
              <a:rPr lang="en-US" sz="2800" dirty="0">
                <a:solidFill>
                  <a:srgbClr val="850A51"/>
                </a:solidFill>
                <a:latin typeface="Segoe UI Light" panose="020B0502040204020203" pitchFamily="34" charset="0"/>
                <a:cs typeface="Segoe UI Light" panose="020B0502040204020203" pitchFamily="34" charset="0"/>
              </a:rPr>
            </a:br>
            <a:r>
              <a:rPr lang="en-US" sz="2157" dirty="0">
                <a:latin typeface="Segoe UI Light" panose="020B0502040204020203" pitchFamily="34" charset="0"/>
                <a:cs typeface="Segoe UI Light" panose="020B0502040204020203" pitchFamily="34" charset="0"/>
              </a:rPr>
              <a:t>business apps with easy visual tools and powerful cloud services</a:t>
            </a:r>
            <a:endParaRPr lang="en-US" sz="2157" b="1" dirty="0">
              <a:latin typeface="Segoe UI Light" panose="020B0502040204020203" pitchFamily="34" charset="0"/>
              <a:cs typeface="Segoe UI Light" panose="020B0502040204020203" pitchFamily="34" charset="0"/>
            </a:endParaRPr>
          </a:p>
        </p:txBody>
      </p:sp>
      <p:sp>
        <p:nvSpPr>
          <p:cNvPr id="71" name="TextBox 70"/>
          <p:cNvSpPr txBox="1"/>
          <p:nvPr/>
        </p:nvSpPr>
        <p:spPr>
          <a:xfrm>
            <a:off x="8282731" y="4325425"/>
            <a:ext cx="2071287" cy="1629322"/>
          </a:xfrm>
          <a:prstGeom prst="rect">
            <a:avLst/>
          </a:prstGeom>
          <a:noFill/>
        </p:spPr>
        <p:txBody>
          <a:bodyPr wrap="square" rtlCol="0">
            <a:spAutoFit/>
          </a:bodyPr>
          <a:lstStyle/>
          <a:p>
            <a:r>
              <a:rPr lang="en-US" sz="3529" b="1" dirty="0">
                <a:solidFill>
                  <a:schemeClr val="accent5">
                    <a:lumMod val="40000"/>
                    <a:lumOff val="60000"/>
                  </a:schemeClr>
                </a:solidFill>
                <a:latin typeface="Segoe UI Light" panose="020B0502040204020203" pitchFamily="34" charset="0"/>
                <a:cs typeface="Segoe UI Light" panose="020B0502040204020203" pitchFamily="34" charset="0"/>
              </a:rPr>
              <a:t>Share</a:t>
            </a:r>
            <a:br>
              <a:rPr lang="en-US" sz="2800" dirty="0">
                <a:solidFill>
                  <a:srgbClr val="850A51"/>
                </a:solidFill>
                <a:latin typeface="Segoe UI Light" panose="020B0502040204020203" pitchFamily="34" charset="0"/>
                <a:cs typeface="Segoe UI Light" panose="020B0502040204020203" pitchFamily="34" charset="0"/>
              </a:rPr>
            </a:br>
            <a:r>
              <a:rPr lang="en-US" sz="2157" dirty="0">
                <a:latin typeface="Segoe UI Light" panose="020B0502040204020203" pitchFamily="34" charset="0"/>
                <a:cs typeface="Segoe UI Light" panose="020B0502040204020203" pitchFamily="34" charset="0"/>
              </a:rPr>
              <a:t>securely with your team across devices</a:t>
            </a:r>
            <a:endParaRPr lang="en-US" sz="2157" b="1" dirty="0">
              <a:latin typeface="Segoe UI Light" panose="020B0502040204020203" pitchFamily="34" charset="0"/>
              <a:cs typeface="Segoe UI Light" panose="020B0502040204020203" pitchFamily="34" charset="0"/>
            </a:endParaRPr>
          </a:p>
        </p:txBody>
      </p:sp>
      <p:grpSp>
        <p:nvGrpSpPr>
          <p:cNvPr id="16" name="Group 15"/>
          <p:cNvGrpSpPr/>
          <p:nvPr/>
        </p:nvGrpSpPr>
        <p:grpSpPr>
          <a:xfrm>
            <a:off x="4393233" y="1598281"/>
            <a:ext cx="3884292" cy="1716847"/>
            <a:chOff x="4481326" y="1629833"/>
            <a:chExt cx="3962180" cy="1751273"/>
          </a:xfrm>
        </p:grpSpPr>
        <p:sp>
          <p:nvSpPr>
            <p:cNvPr id="11" name="Pie 10"/>
            <p:cNvSpPr/>
            <p:nvPr/>
          </p:nvSpPr>
          <p:spPr>
            <a:xfrm rot="8100000">
              <a:off x="6692233" y="1629833"/>
              <a:ext cx="1751273" cy="1751273"/>
            </a:xfrm>
            <a:prstGeom prst="pie">
              <a:avLst>
                <a:gd name="adj1" fmla="val 10477102"/>
                <a:gd name="adj2" fmla="val 166193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14"/>
            <p:cNvGrpSpPr/>
            <p:nvPr/>
          </p:nvGrpSpPr>
          <p:grpSpPr>
            <a:xfrm>
              <a:off x="4481326" y="1725667"/>
              <a:ext cx="3869447" cy="1581196"/>
              <a:chOff x="4481326" y="1725667"/>
              <a:chExt cx="3869447" cy="1581196"/>
            </a:xfrm>
          </p:grpSpPr>
          <p:sp>
            <p:nvSpPr>
              <p:cNvPr id="12" name="Pie 11"/>
              <p:cNvSpPr/>
              <p:nvPr/>
            </p:nvSpPr>
            <p:spPr>
              <a:xfrm rot="8100000">
                <a:off x="6769575" y="1725667"/>
                <a:ext cx="1581198" cy="1581196"/>
              </a:xfrm>
              <a:prstGeom prst="pie">
                <a:avLst>
                  <a:gd name="adj1" fmla="val 10855110"/>
                  <a:gd name="adj2" fmla="val 1614685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ounded Rectangle 13"/>
              <p:cNvSpPr/>
              <p:nvPr/>
            </p:nvSpPr>
            <p:spPr>
              <a:xfrm>
                <a:off x="4481326" y="2252210"/>
                <a:ext cx="3413311" cy="495572"/>
              </a:xfrm>
              <a:prstGeom prst="roundRect">
                <a:avLst>
                  <a:gd name="adj" fmla="val 0"/>
                </a:avLst>
              </a:prstGeom>
              <a:gradFill>
                <a:gsLst>
                  <a:gs pos="81000">
                    <a:schemeClr val="bg1">
                      <a:lumMod val="65000"/>
                    </a:schemeClr>
                  </a:gs>
                  <a:gs pos="100000">
                    <a:schemeClr val="bg1">
                      <a:lumMod val="65000"/>
                      <a:alpha val="0"/>
                    </a:schemeClr>
                  </a:gs>
                </a:gsLst>
                <a:lin ang="10800000" scaled="1"/>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Isosceles Triangle 12"/>
              <p:cNvSpPr/>
              <p:nvPr/>
            </p:nvSpPr>
            <p:spPr>
              <a:xfrm rot="16200000">
                <a:off x="6965313" y="1895722"/>
                <a:ext cx="1081652" cy="124108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sp>
        <p:nvSpPr>
          <p:cNvPr id="52" name="Title 2"/>
          <p:cNvSpPr>
            <a:spLocks noGrp="1"/>
          </p:cNvSpPr>
          <p:nvPr>
            <p:ph type="title"/>
          </p:nvPr>
        </p:nvSpPr>
        <p:spPr>
          <a:xfrm>
            <a:off x="269240" y="289511"/>
            <a:ext cx="11655840" cy="899665"/>
          </a:xfrm>
        </p:spPr>
        <p:txBody>
          <a:bodyPr/>
          <a:lstStyle/>
          <a:p>
            <a:r>
              <a:rPr lang="en-US" dirty="0"/>
              <a:t>Why </a:t>
            </a:r>
            <a:r>
              <a:rPr lang="en-US" dirty="0" err="1"/>
              <a:t>PowerApps</a:t>
            </a:r>
            <a:r>
              <a:rPr lang="en-US" dirty="0"/>
              <a:t>?</a:t>
            </a:r>
          </a:p>
        </p:txBody>
      </p:sp>
      <p:pic>
        <p:nvPicPr>
          <p:cNvPr id="53" name="Picture 52"/>
          <p:cNvPicPr>
            <a:picLocks noChangeAspect="1"/>
          </p:cNvPicPr>
          <p:nvPr/>
        </p:nvPicPr>
        <p:blipFill>
          <a:blip r:embed="rId3"/>
          <a:stretch>
            <a:fillRect/>
          </a:stretch>
        </p:blipFill>
        <p:spPr>
          <a:xfrm>
            <a:off x="5612214" y="1954356"/>
            <a:ext cx="1034798" cy="1034798"/>
          </a:xfrm>
          <a:prstGeom prst="rect">
            <a:avLst/>
          </a:prstGeom>
        </p:spPr>
      </p:pic>
    </p:spTree>
    <p:extLst>
      <p:ext uri="{BB962C8B-B14F-4D97-AF65-F5344CB8AC3E}">
        <p14:creationId xmlns:p14="http://schemas.microsoft.com/office/powerpoint/2010/main" val="512744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wipe(up)">
                                      <p:cBhvr>
                                        <p:cTn id="1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336298"/>
          </a:xfrm>
        </p:spPr>
        <p:txBody>
          <a:bodyPr numCol="1"/>
          <a:lstStyle/>
          <a:p>
            <a:pPr marL="0" indent="0">
              <a:buNone/>
            </a:pPr>
            <a:r>
              <a:rPr lang="en-US" sz="3200" dirty="0" err="1">
                <a:solidFill>
                  <a:schemeClr val="tx2"/>
                </a:solidFill>
              </a:rPr>
              <a:t>PowerApps</a:t>
            </a:r>
            <a:endParaRPr lang="en-US" sz="3200" dirty="0">
              <a:solidFill>
                <a:schemeClr val="tx2"/>
              </a:solidFill>
            </a:endParaRPr>
          </a:p>
          <a:p>
            <a:pPr lvl="0"/>
            <a:r>
              <a:rPr lang="en-US" sz="3200" dirty="0">
                <a:solidFill>
                  <a:srgbClr val="FFFFFF"/>
                </a:solidFill>
              </a:rPr>
              <a:t>Successor to InfoPath (Forms Services)</a:t>
            </a:r>
          </a:p>
          <a:p>
            <a:pPr marL="0" indent="0">
              <a:buNone/>
            </a:pPr>
            <a:endParaRPr lang="en-US" sz="3200" dirty="0">
              <a:solidFill>
                <a:schemeClr val="tx2"/>
              </a:solidFill>
            </a:endParaRPr>
          </a:p>
          <a:p>
            <a:pPr marL="0" indent="0">
              <a:buNone/>
            </a:pPr>
            <a:r>
              <a:rPr lang="en-US" sz="3200" dirty="0">
                <a:solidFill>
                  <a:schemeClr val="tx2"/>
                </a:solidFill>
              </a:rPr>
              <a:t>Microsoft Flow</a:t>
            </a:r>
          </a:p>
          <a:p>
            <a:r>
              <a:rPr lang="en-US" sz="3200" dirty="0">
                <a:solidFill>
                  <a:schemeClr val="tx1"/>
                </a:solidFill>
              </a:rPr>
              <a:t>Successor to Workflow Manager</a:t>
            </a:r>
            <a:endParaRPr lang="en-US" sz="3200" b="1" u="sng" dirty="0">
              <a:solidFill>
                <a:schemeClr val="tx1"/>
              </a:solidFill>
            </a:endParaRPr>
          </a:p>
          <a:p>
            <a:r>
              <a:rPr lang="en-US" sz="3200" dirty="0">
                <a:solidFill>
                  <a:schemeClr val="tx1"/>
                </a:solidFill>
              </a:rPr>
              <a:t>Similar to If This Then That (IFTTT.com) or </a:t>
            </a:r>
            <a:r>
              <a:rPr lang="en-US" sz="3200" dirty="0" err="1">
                <a:solidFill>
                  <a:schemeClr val="tx1"/>
                </a:solidFill>
              </a:rPr>
              <a:t>Zapier</a:t>
            </a:r>
            <a:endParaRPr lang="en-US" sz="3200" dirty="0">
              <a:solidFill>
                <a:schemeClr val="tx1"/>
              </a:solidFill>
            </a:endParaRPr>
          </a:p>
        </p:txBody>
      </p:sp>
      <p:sp>
        <p:nvSpPr>
          <p:cNvPr id="3" name="Title 2"/>
          <p:cNvSpPr>
            <a:spLocks noGrp="1"/>
          </p:cNvSpPr>
          <p:nvPr>
            <p:ph type="title"/>
          </p:nvPr>
        </p:nvSpPr>
        <p:spPr/>
        <p:txBody>
          <a:bodyPr/>
          <a:lstStyle/>
          <a:p>
            <a:r>
              <a:rPr lang="en-US" dirty="0" err="1"/>
              <a:t>PowerApps</a:t>
            </a:r>
            <a:r>
              <a:rPr lang="en-US" dirty="0"/>
              <a:t> Comparisons</a:t>
            </a:r>
          </a:p>
        </p:txBody>
      </p:sp>
    </p:spTree>
    <p:extLst>
      <p:ext uri="{BB962C8B-B14F-4D97-AF65-F5344CB8AC3E}">
        <p14:creationId xmlns:p14="http://schemas.microsoft.com/office/powerpoint/2010/main" val="330190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pPr marL="0" indent="0">
              <a:buNone/>
            </a:pPr>
            <a:endParaRPr lang="en-US" dirty="0"/>
          </a:p>
        </p:txBody>
      </p:sp>
      <p:sp>
        <p:nvSpPr>
          <p:cNvPr id="3" name="Title 2"/>
          <p:cNvSpPr>
            <a:spLocks noGrp="1"/>
          </p:cNvSpPr>
          <p:nvPr>
            <p:ph type="title"/>
          </p:nvPr>
        </p:nvSpPr>
        <p:spPr/>
        <p:txBody>
          <a:bodyPr/>
          <a:lstStyle/>
          <a:p>
            <a:r>
              <a:rPr lang="en-US" dirty="0"/>
              <a:t>New landscape of SharePoint dev…</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13" y="4673772"/>
            <a:ext cx="1631581" cy="1921640"/>
          </a:xfrm>
          <a:prstGeom prst="rect">
            <a:avLst/>
          </a:prstGeom>
          <a:solidFill>
            <a:schemeClr val="tx1"/>
          </a:solidFill>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3819" y="1658252"/>
            <a:ext cx="1982435" cy="1982435"/>
          </a:xfrm>
          <a:prstGeom prst="rect">
            <a:avLst/>
          </a:prstGeom>
          <a:solidFill>
            <a:schemeClr val="tx1"/>
          </a:solidFill>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2908" y="2033460"/>
            <a:ext cx="2464035" cy="1232018"/>
          </a:xfrm>
          <a:prstGeom prst="rect">
            <a:avLst/>
          </a:prstGeom>
          <a:solidFill>
            <a:schemeClr val="tx1"/>
          </a:solidFill>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b="50068"/>
          <a:stretch/>
        </p:blipFill>
        <p:spPr>
          <a:xfrm>
            <a:off x="8756597" y="4940723"/>
            <a:ext cx="3359818" cy="124143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126" y="2504824"/>
            <a:ext cx="2859906" cy="2859906"/>
          </a:xfrm>
          <a:prstGeom prst="rect">
            <a:avLst/>
          </a:prstGeom>
        </p:spPr>
      </p:pic>
      <p:sp>
        <p:nvSpPr>
          <p:cNvPr id="10" name="Equals 9"/>
          <p:cNvSpPr/>
          <p:nvPr/>
        </p:nvSpPr>
        <p:spPr bwMode="auto">
          <a:xfrm>
            <a:off x="3320716" y="3609474"/>
            <a:ext cx="1597793" cy="808522"/>
          </a:xfrm>
          <a:prstGeom prst="mathEqual">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5444" y="2385012"/>
            <a:ext cx="1661184" cy="1601704"/>
          </a:xfrm>
          <a:prstGeom prst="rect">
            <a:avLst/>
          </a:prstGeom>
          <a:solidFill>
            <a:schemeClr val="tx1"/>
          </a:solidFill>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2090" y="4400827"/>
            <a:ext cx="2233946" cy="1116973"/>
          </a:xfrm>
          <a:prstGeom prst="rect">
            <a:avLst/>
          </a:prstGeom>
        </p:spPr>
      </p:pic>
    </p:spTree>
    <p:extLst>
      <p:ext uri="{BB962C8B-B14F-4D97-AF65-F5344CB8AC3E}">
        <p14:creationId xmlns:p14="http://schemas.microsoft.com/office/powerpoint/2010/main" val="222919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pPr marL="0" indent="0">
              <a:buNone/>
            </a:pPr>
            <a:endParaRPr lang="en-US" dirty="0"/>
          </a:p>
        </p:txBody>
      </p:sp>
      <p:sp>
        <p:nvSpPr>
          <p:cNvPr id="3" name="Title 2"/>
          <p:cNvSpPr>
            <a:spLocks noGrp="1"/>
          </p:cNvSpPr>
          <p:nvPr>
            <p:ph type="title"/>
          </p:nvPr>
        </p:nvSpPr>
        <p:spPr/>
        <p:txBody>
          <a:bodyPr/>
          <a:lstStyle/>
          <a:p>
            <a:r>
              <a:rPr lang="en-US" dirty="0"/>
              <a:t>PowerApps and Flow Dev Landscape</a:t>
            </a:r>
          </a:p>
        </p:txBody>
      </p:sp>
      <p:sp>
        <p:nvSpPr>
          <p:cNvPr id="10" name="Equals 9"/>
          <p:cNvSpPr/>
          <p:nvPr/>
        </p:nvSpPr>
        <p:spPr bwMode="auto">
          <a:xfrm>
            <a:off x="3320716" y="3609474"/>
            <a:ext cx="1597793" cy="808522"/>
          </a:xfrm>
          <a:prstGeom prst="mathEqual">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4535" y="2061316"/>
            <a:ext cx="1678212" cy="1678212"/>
          </a:xfrm>
          <a:prstGeom prst="rect">
            <a:avLst/>
          </a:prstGeom>
        </p:spPr>
      </p:pic>
      <p:pic>
        <p:nvPicPr>
          <p:cNvPr id="7" name="Picture 6"/>
          <p:cNvPicPr>
            <a:picLocks noChangeAspect="1"/>
          </p:cNvPicPr>
          <p:nvPr/>
        </p:nvPicPr>
        <p:blipFill>
          <a:blip r:embed="rId4"/>
          <a:stretch>
            <a:fillRect/>
          </a:stretch>
        </p:blipFill>
        <p:spPr>
          <a:xfrm>
            <a:off x="674771" y="2021506"/>
            <a:ext cx="1962551" cy="1962551"/>
          </a:xfrm>
          <a:prstGeom prst="rect">
            <a:avLst/>
          </a:prstGeom>
        </p:spPr>
      </p:pic>
      <p:pic>
        <p:nvPicPr>
          <p:cNvPr id="17" name="Picture 16"/>
          <p:cNvPicPr>
            <a:picLocks noChangeAspect="1"/>
          </p:cNvPicPr>
          <p:nvPr/>
        </p:nvPicPr>
        <p:blipFill>
          <a:blip r:embed="rId5">
            <a:duotone>
              <a:schemeClr val="accent5">
                <a:shade val="45000"/>
                <a:satMod val="135000"/>
              </a:schemeClr>
              <a:prstClr val="white"/>
            </a:duotone>
          </a:blip>
          <a:stretch>
            <a:fillRect/>
          </a:stretch>
        </p:blipFill>
        <p:spPr>
          <a:xfrm>
            <a:off x="674771" y="4314975"/>
            <a:ext cx="1962551" cy="1504145"/>
          </a:xfrm>
          <a:prstGeom prst="rect">
            <a:avLst/>
          </a:prstGeom>
        </p:spPr>
      </p:pic>
      <p:pic>
        <p:nvPicPr>
          <p:cNvPr id="19" name="Picture 18"/>
          <p:cNvPicPr>
            <a:picLocks noChangeAspect="1"/>
          </p:cNvPicPr>
          <p:nvPr/>
        </p:nvPicPr>
        <p:blipFill>
          <a:blip r:embed="rId6"/>
          <a:stretch>
            <a:fillRect/>
          </a:stretch>
        </p:blipFill>
        <p:spPr>
          <a:xfrm>
            <a:off x="5321278" y="4230564"/>
            <a:ext cx="1511469" cy="1511469"/>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02465" y="3609915"/>
            <a:ext cx="1616162" cy="1616162"/>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84581" y="4013735"/>
            <a:ext cx="1410257" cy="1555430"/>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80645" y="2179051"/>
            <a:ext cx="1430423" cy="1430423"/>
          </a:xfrm>
          <a:prstGeom prst="rect">
            <a:avLst/>
          </a:prstGeom>
        </p:spPr>
      </p:pic>
      <p:pic>
        <p:nvPicPr>
          <p:cNvPr id="14" name="Picture 13"/>
          <p:cNvPicPr>
            <a:picLocks noChangeAspect="1"/>
          </p:cNvPicPr>
          <p:nvPr/>
        </p:nvPicPr>
        <p:blipFill>
          <a:blip r:embed="rId10"/>
          <a:stretch>
            <a:fillRect/>
          </a:stretch>
        </p:blipFill>
        <p:spPr>
          <a:xfrm>
            <a:off x="7970843" y="2021506"/>
            <a:ext cx="1247784" cy="1247784"/>
          </a:xfrm>
          <a:prstGeom prst="rect">
            <a:avLst/>
          </a:prstGeom>
        </p:spPr>
      </p:pic>
    </p:spTree>
    <p:extLst>
      <p:ext uri="{BB962C8B-B14F-4D97-AF65-F5344CB8AC3E}">
        <p14:creationId xmlns:p14="http://schemas.microsoft.com/office/powerpoint/2010/main" val="164147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252924"/>
          </a:xfrm>
        </p:spPr>
        <p:txBody>
          <a:bodyPr numCol="1"/>
          <a:lstStyle/>
          <a:p>
            <a:pPr marL="0" indent="0">
              <a:buNone/>
            </a:pPr>
            <a:r>
              <a:rPr lang="en-US" sz="3200" dirty="0">
                <a:solidFill>
                  <a:schemeClr val="tx2"/>
                </a:solidFill>
              </a:rPr>
              <a:t>Deployment Targets</a:t>
            </a:r>
          </a:p>
          <a:p>
            <a:pPr lvl="0"/>
            <a:r>
              <a:rPr lang="en-US" sz="3200" dirty="0">
                <a:solidFill>
                  <a:srgbClr val="FFFFFF"/>
                </a:solidFill>
              </a:rPr>
              <a:t>Mobile (iOS, Android, Windows Phone, Web)</a:t>
            </a:r>
          </a:p>
          <a:p>
            <a:pPr lvl="0"/>
            <a:r>
              <a:rPr lang="en-US" sz="3200" dirty="0">
                <a:solidFill>
                  <a:srgbClr val="FFFFFF"/>
                </a:solidFill>
              </a:rPr>
              <a:t>Tablet / laptop</a:t>
            </a:r>
          </a:p>
          <a:p>
            <a:pPr marL="0" indent="0">
              <a:buNone/>
            </a:pPr>
            <a:endParaRPr lang="en-US" sz="3200" dirty="0">
              <a:solidFill>
                <a:schemeClr val="tx2"/>
              </a:solidFill>
            </a:endParaRPr>
          </a:p>
        </p:txBody>
      </p:sp>
      <p:sp>
        <p:nvSpPr>
          <p:cNvPr id="3" name="Title 2"/>
          <p:cNvSpPr>
            <a:spLocks noGrp="1"/>
          </p:cNvSpPr>
          <p:nvPr>
            <p:ph type="title"/>
          </p:nvPr>
        </p:nvSpPr>
        <p:spPr/>
        <p:txBody>
          <a:bodyPr/>
          <a:lstStyle/>
          <a:p>
            <a:r>
              <a:rPr lang="en-US" dirty="0" err="1"/>
              <a:t>PowerApps</a:t>
            </a:r>
            <a:r>
              <a:rPr lang="en-US" dirty="0"/>
              <a:t> Overview</a:t>
            </a:r>
          </a:p>
        </p:txBody>
      </p:sp>
      <p:pic>
        <p:nvPicPr>
          <p:cNvPr id="4" name="Picture 3"/>
          <p:cNvPicPr>
            <a:picLocks noChangeAspect="1"/>
          </p:cNvPicPr>
          <p:nvPr/>
        </p:nvPicPr>
        <p:blipFill>
          <a:blip r:embed="rId3"/>
          <a:stretch>
            <a:fillRect/>
          </a:stretch>
        </p:blipFill>
        <p:spPr>
          <a:xfrm>
            <a:off x="1305616" y="3017792"/>
            <a:ext cx="2848373" cy="2924583"/>
          </a:xfrm>
          <a:prstGeom prst="rect">
            <a:avLst/>
          </a:prstGeom>
        </p:spPr>
      </p:pic>
      <p:pic>
        <p:nvPicPr>
          <p:cNvPr id="5" name="Picture 4"/>
          <p:cNvPicPr>
            <a:picLocks noChangeAspect="1"/>
          </p:cNvPicPr>
          <p:nvPr/>
        </p:nvPicPr>
        <p:blipFill>
          <a:blip r:embed="rId4"/>
          <a:stretch>
            <a:fillRect/>
          </a:stretch>
        </p:blipFill>
        <p:spPr>
          <a:xfrm>
            <a:off x="4852162" y="3017792"/>
            <a:ext cx="2829320" cy="2924583"/>
          </a:xfrm>
          <a:prstGeom prst="rect">
            <a:avLst/>
          </a:prstGeom>
        </p:spPr>
      </p:pic>
      <p:pic>
        <p:nvPicPr>
          <p:cNvPr id="6" name="Picture 5"/>
          <p:cNvPicPr>
            <a:picLocks noChangeAspect="1"/>
          </p:cNvPicPr>
          <p:nvPr/>
        </p:nvPicPr>
        <p:blipFill>
          <a:blip r:embed="rId5"/>
          <a:stretch>
            <a:fillRect/>
          </a:stretch>
        </p:blipFill>
        <p:spPr>
          <a:xfrm>
            <a:off x="8494429" y="3017792"/>
            <a:ext cx="2819794" cy="2924583"/>
          </a:xfrm>
          <a:prstGeom prst="rect">
            <a:avLst/>
          </a:prstGeom>
        </p:spPr>
      </p:pic>
    </p:spTree>
    <p:extLst>
      <p:ext uri="{BB962C8B-B14F-4D97-AF65-F5344CB8AC3E}">
        <p14:creationId xmlns:p14="http://schemas.microsoft.com/office/powerpoint/2010/main" val="175043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15" name="Freeform: Shape 14"/>
          <p:cNvSpPr/>
          <p:nvPr/>
        </p:nvSpPr>
        <p:spPr>
          <a:xfrm>
            <a:off x="1473200"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PowerApps</a:t>
            </a:r>
          </a:p>
        </p:txBody>
      </p:sp>
      <p:sp>
        <p:nvSpPr>
          <p:cNvPr id="16" name="Freeform: Shape 15"/>
          <p:cNvSpPr/>
          <p:nvPr/>
        </p:nvSpPr>
        <p:spPr>
          <a:xfrm>
            <a:off x="4651374"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Data Connectors</a:t>
            </a:r>
          </a:p>
        </p:txBody>
      </p:sp>
      <p:sp>
        <p:nvSpPr>
          <p:cNvPr id="17" name="Freeform: Shape 16"/>
          <p:cNvSpPr/>
          <p:nvPr/>
        </p:nvSpPr>
        <p:spPr>
          <a:xfrm>
            <a:off x="7829549"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r>
              <a:rPr lang="en-US" sz="3900" dirty="0"/>
              <a:t>Admin Options</a:t>
            </a:r>
          </a:p>
        </p:txBody>
      </p:sp>
      <p:sp>
        <p:nvSpPr>
          <p:cNvPr id="18" name="Freeform: Shape 17"/>
          <p:cNvSpPr/>
          <p:nvPr/>
        </p:nvSpPr>
        <p:spPr>
          <a:xfrm>
            <a:off x="1473200"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dirty="0"/>
              <a:t>Dev Options</a:t>
            </a:r>
          </a:p>
        </p:txBody>
      </p:sp>
      <p:sp>
        <p:nvSpPr>
          <p:cNvPr id="19" name="Freeform: Shape 18"/>
          <p:cNvSpPr/>
          <p:nvPr/>
        </p:nvSpPr>
        <p:spPr>
          <a:xfrm>
            <a:off x="4651374"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Microsoft Flow</a:t>
            </a:r>
          </a:p>
        </p:txBody>
      </p:sp>
      <p:sp>
        <p:nvSpPr>
          <p:cNvPr id="20" name="Freeform: Shape 19"/>
          <p:cNvSpPr/>
          <p:nvPr/>
        </p:nvSpPr>
        <p:spPr>
          <a:xfrm>
            <a:off x="7829549"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Tips and Tricks</a:t>
            </a:r>
          </a:p>
        </p:txBody>
      </p:sp>
    </p:spTree>
    <p:extLst>
      <p:ext uri="{BB962C8B-B14F-4D97-AF65-F5344CB8AC3E}">
        <p14:creationId xmlns:p14="http://schemas.microsoft.com/office/powerpoint/2010/main" val="165259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1000" fill="hold"/>
                                        <p:tgtEl>
                                          <p:spTgt spid="16"/>
                                        </p:tgtEl>
                                        <p:attrNameLst>
                                          <p:attrName>fillcolor</p:attrName>
                                        </p:attrNameLst>
                                      </p:cBhvr>
                                      <p:to>
                                        <a:schemeClr val="accent2"/>
                                      </p:to>
                                    </p:animClr>
                                    <p:set>
                                      <p:cBhvr>
                                        <p:cTn id="7" dur="1000" fill="hold"/>
                                        <p:tgtEl>
                                          <p:spTgt spid="16"/>
                                        </p:tgtEl>
                                        <p:attrNameLst>
                                          <p:attrName>fill.type</p:attrName>
                                        </p:attrNameLst>
                                      </p:cBhvr>
                                      <p:to>
                                        <p:strVal val="solid"/>
                                      </p:to>
                                    </p:set>
                                    <p:set>
                                      <p:cBhvr>
                                        <p:cTn id="8" dur="1000" fill="hold"/>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169551"/>
          </a:xfrm>
        </p:spPr>
        <p:txBody>
          <a:bodyPr numCol="1"/>
          <a:lstStyle/>
          <a:p>
            <a:pPr marL="0" indent="0">
              <a:buNone/>
            </a:pPr>
            <a:r>
              <a:rPr lang="en-US" sz="3200" dirty="0">
                <a:solidFill>
                  <a:schemeClr val="tx2"/>
                </a:solidFill>
              </a:rPr>
              <a:t>100+ pre-defined data sources</a:t>
            </a:r>
          </a:p>
          <a:p>
            <a:endParaRPr lang="en-US" sz="3200" dirty="0">
              <a:solidFill>
                <a:schemeClr val="tx1"/>
              </a:solidFill>
              <a:latin typeface="+mj-lt"/>
            </a:endParaRPr>
          </a:p>
        </p:txBody>
      </p:sp>
      <p:sp>
        <p:nvSpPr>
          <p:cNvPr id="3" name="Title 2"/>
          <p:cNvSpPr>
            <a:spLocks noGrp="1"/>
          </p:cNvSpPr>
          <p:nvPr>
            <p:ph type="title"/>
          </p:nvPr>
        </p:nvSpPr>
        <p:spPr/>
        <p:txBody>
          <a:bodyPr/>
          <a:lstStyle/>
          <a:p>
            <a:r>
              <a:rPr lang="en-US" dirty="0"/>
              <a:t>Data Connections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1231" y="625777"/>
            <a:ext cx="1534349" cy="153434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4661" y="2134138"/>
            <a:ext cx="1443947" cy="148255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88847" y="4942858"/>
            <a:ext cx="1616162" cy="161616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6817" y="4819251"/>
            <a:ext cx="1677146" cy="1466892"/>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5341" y="4672864"/>
            <a:ext cx="1506610" cy="1304424"/>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9318" y="2902391"/>
            <a:ext cx="1472523" cy="1472523"/>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74628" y="2624404"/>
            <a:ext cx="1418670" cy="1418670"/>
          </a:xfrm>
          <a:prstGeom prst="rect">
            <a:avLst/>
          </a:prstGeom>
        </p:spPr>
      </p:pic>
      <p:pic>
        <p:nvPicPr>
          <p:cNvPr id="13" name="Picture 12"/>
          <p:cNvPicPr>
            <a:picLocks noChangeAspect="1"/>
          </p:cNvPicPr>
          <p:nvPr/>
        </p:nvPicPr>
        <p:blipFill>
          <a:blip r:embed="rId10"/>
          <a:stretch>
            <a:fillRect/>
          </a:stretch>
        </p:blipFill>
        <p:spPr>
          <a:xfrm>
            <a:off x="495961" y="1934655"/>
            <a:ext cx="1379498" cy="1379498"/>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71958" y="2358728"/>
            <a:ext cx="1430423" cy="1430423"/>
          </a:xfrm>
          <a:prstGeom prst="rect">
            <a:avLst/>
          </a:prstGeom>
        </p:spPr>
      </p:pic>
      <p:pic>
        <p:nvPicPr>
          <p:cNvPr id="16" name="Picture 15"/>
          <p:cNvPicPr>
            <a:picLocks noChangeAspect="1"/>
          </p:cNvPicPr>
          <p:nvPr/>
        </p:nvPicPr>
        <p:blipFill>
          <a:blip r:embed="rId12"/>
          <a:stretch>
            <a:fillRect/>
          </a:stretch>
        </p:blipFill>
        <p:spPr>
          <a:xfrm>
            <a:off x="3187169" y="4664271"/>
            <a:ext cx="1601599" cy="1621872"/>
          </a:xfrm>
          <a:prstGeom prst="rect">
            <a:avLst/>
          </a:prstGeom>
        </p:spPr>
      </p:pic>
      <p:pic>
        <p:nvPicPr>
          <p:cNvPr id="8" name="Picture 7"/>
          <p:cNvPicPr>
            <a:picLocks noChangeAspect="1"/>
          </p:cNvPicPr>
          <p:nvPr/>
        </p:nvPicPr>
        <p:blipFill>
          <a:blip r:embed="rId13"/>
          <a:stretch>
            <a:fillRect/>
          </a:stretch>
        </p:blipFill>
        <p:spPr>
          <a:xfrm>
            <a:off x="1911999" y="4166710"/>
            <a:ext cx="995122" cy="995122"/>
          </a:xfrm>
          <a:prstGeom prst="rect">
            <a:avLst/>
          </a:prstGeom>
        </p:spPr>
      </p:pic>
      <p:pic>
        <p:nvPicPr>
          <p:cNvPr id="10" name="Picture 9"/>
          <p:cNvPicPr>
            <a:picLocks noChangeAspect="1"/>
          </p:cNvPicPr>
          <p:nvPr/>
        </p:nvPicPr>
        <p:blipFill>
          <a:blip r:embed="rId14"/>
          <a:stretch>
            <a:fillRect/>
          </a:stretch>
        </p:blipFill>
        <p:spPr>
          <a:xfrm>
            <a:off x="8107200" y="4227423"/>
            <a:ext cx="1247784" cy="1247784"/>
          </a:xfrm>
          <a:prstGeom prst="rect">
            <a:avLst/>
          </a:prstGeom>
        </p:spPr>
      </p:pic>
      <p:pic>
        <p:nvPicPr>
          <p:cNvPr id="15" name="Picture 14"/>
          <p:cNvPicPr>
            <a:picLocks noChangeAspect="1"/>
          </p:cNvPicPr>
          <p:nvPr/>
        </p:nvPicPr>
        <p:blipFill>
          <a:blip r:embed="rId15"/>
          <a:stretch>
            <a:fillRect/>
          </a:stretch>
        </p:blipFill>
        <p:spPr>
          <a:xfrm>
            <a:off x="10512328" y="1175421"/>
            <a:ext cx="1159026" cy="1159026"/>
          </a:xfrm>
          <a:prstGeom prst="rect">
            <a:avLst/>
          </a:prstGeom>
        </p:spPr>
      </p:pic>
      <p:pic>
        <p:nvPicPr>
          <p:cNvPr id="17" name="Picture 16"/>
          <p:cNvPicPr>
            <a:picLocks noChangeAspect="1"/>
          </p:cNvPicPr>
          <p:nvPr/>
        </p:nvPicPr>
        <p:blipFill>
          <a:blip r:embed="rId16"/>
          <a:stretch>
            <a:fillRect/>
          </a:stretch>
        </p:blipFill>
        <p:spPr>
          <a:xfrm>
            <a:off x="5059773" y="4664271"/>
            <a:ext cx="1026362" cy="1026362"/>
          </a:xfrm>
          <a:prstGeom prst="rect">
            <a:avLst/>
          </a:prstGeom>
        </p:spPr>
      </p:pic>
      <p:pic>
        <p:nvPicPr>
          <p:cNvPr id="18" name="Picture 17"/>
          <p:cNvPicPr>
            <a:picLocks noChangeAspect="1"/>
          </p:cNvPicPr>
          <p:nvPr/>
        </p:nvPicPr>
        <p:blipFill>
          <a:blip r:embed="rId17"/>
          <a:stretch>
            <a:fillRect/>
          </a:stretch>
        </p:blipFill>
        <p:spPr>
          <a:xfrm>
            <a:off x="3432268" y="3164100"/>
            <a:ext cx="1250102" cy="1250102"/>
          </a:xfrm>
          <a:prstGeom prst="rect">
            <a:avLst/>
          </a:prstGeom>
        </p:spPr>
      </p:pic>
      <p:pic>
        <p:nvPicPr>
          <p:cNvPr id="19" name="Picture 18"/>
          <p:cNvPicPr>
            <a:picLocks noChangeAspect="1"/>
          </p:cNvPicPr>
          <p:nvPr/>
        </p:nvPicPr>
        <p:blipFill>
          <a:blip r:embed="rId18"/>
          <a:stretch>
            <a:fillRect/>
          </a:stretch>
        </p:blipFill>
        <p:spPr>
          <a:xfrm>
            <a:off x="6458557" y="2047577"/>
            <a:ext cx="1026362" cy="1026362"/>
          </a:xfrm>
          <a:prstGeom prst="rect">
            <a:avLst/>
          </a:prstGeom>
        </p:spPr>
      </p:pic>
      <p:pic>
        <p:nvPicPr>
          <p:cNvPr id="20" name="Picture 19"/>
          <p:cNvPicPr>
            <a:picLocks noChangeAspect="1"/>
          </p:cNvPicPr>
          <p:nvPr/>
        </p:nvPicPr>
        <p:blipFill>
          <a:blip r:embed="rId19"/>
          <a:stretch>
            <a:fillRect/>
          </a:stretch>
        </p:blipFill>
        <p:spPr>
          <a:xfrm>
            <a:off x="5801266" y="3406306"/>
            <a:ext cx="1111891" cy="1111891"/>
          </a:xfrm>
          <a:prstGeom prst="rect">
            <a:avLst/>
          </a:prstGeom>
        </p:spPr>
      </p:pic>
      <p:pic>
        <p:nvPicPr>
          <p:cNvPr id="21" name="Picture 20"/>
          <p:cNvPicPr>
            <a:picLocks noChangeAspect="1"/>
          </p:cNvPicPr>
          <p:nvPr/>
        </p:nvPicPr>
        <p:blipFill>
          <a:blip r:embed="rId20"/>
          <a:stretch>
            <a:fillRect/>
          </a:stretch>
        </p:blipFill>
        <p:spPr>
          <a:xfrm>
            <a:off x="556137" y="3314153"/>
            <a:ext cx="1026362" cy="1026362"/>
          </a:xfrm>
          <a:prstGeom prst="rect">
            <a:avLst/>
          </a:prstGeom>
        </p:spPr>
      </p:pic>
      <p:pic>
        <p:nvPicPr>
          <p:cNvPr id="22" name="Picture 21"/>
          <p:cNvPicPr>
            <a:picLocks noChangeAspect="1"/>
          </p:cNvPicPr>
          <p:nvPr/>
        </p:nvPicPr>
        <p:blipFill>
          <a:blip r:embed="rId21"/>
          <a:stretch>
            <a:fillRect/>
          </a:stretch>
        </p:blipFill>
        <p:spPr>
          <a:xfrm>
            <a:off x="10863073" y="3570703"/>
            <a:ext cx="1048658" cy="1048658"/>
          </a:xfrm>
          <a:prstGeom prst="rect">
            <a:avLst/>
          </a:prstGeom>
        </p:spPr>
      </p:pic>
    </p:spTree>
    <p:extLst>
      <p:ext uri="{BB962C8B-B14F-4D97-AF65-F5344CB8AC3E}">
        <p14:creationId xmlns:p14="http://schemas.microsoft.com/office/powerpoint/2010/main" val="118521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anim calcmode="lin" valueType="num">
                                      <p:cBhvr>
                                        <p:cTn id="13" dur="750" fill="hold"/>
                                        <p:tgtEl>
                                          <p:spTgt spid="11"/>
                                        </p:tgtEl>
                                        <p:attrNameLst>
                                          <p:attrName>ppt_x</p:attrName>
                                        </p:attrNameLst>
                                      </p:cBhvr>
                                      <p:tavLst>
                                        <p:tav tm="0">
                                          <p:val>
                                            <p:strVal val="#ppt_x"/>
                                          </p:val>
                                        </p:tav>
                                        <p:tav tm="100000">
                                          <p:val>
                                            <p:strVal val="#ppt_x"/>
                                          </p:val>
                                        </p:tav>
                                      </p:tavLst>
                                    </p:anim>
                                    <p:anim calcmode="lin" valueType="num">
                                      <p:cBhvr>
                                        <p:cTn id="14" dur="75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750"/>
                                        <p:tgtEl>
                                          <p:spTgt spid="12"/>
                                        </p:tgtEl>
                                      </p:cBhvr>
                                    </p:animEffect>
                                    <p:anim calcmode="lin" valueType="num">
                                      <p:cBhvr>
                                        <p:cTn id="18" dur="750" fill="hold"/>
                                        <p:tgtEl>
                                          <p:spTgt spid="12"/>
                                        </p:tgtEl>
                                        <p:attrNameLst>
                                          <p:attrName>ppt_x</p:attrName>
                                        </p:attrNameLst>
                                      </p:cBhvr>
                                      <p:tavLst>
                                        <p:tav tm="0">
                                          <p:val>
                                            <p:strVal val="#ppt_x"/>
                                          </p:val>
                                        </p:tav>
                                        <p:tav tm="100000">
                                          <p:val>
                                            <p:strVal val="#ppt_x"/>
                                          </p:val>
                                        </p:tav>
                                      </p:tavLst>
                                    </p:anim>
                                    <p:anim calcmode="lin" valueType="num">
                                      <p:cBhvr>
                                        <p:cTn id="19" dur="75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2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anim calcmode="lin" valueType="num">
                                      <p:cBhvr>
                                        <p:cTn id="23" dur="750" fill="hold"/>
                                        <p:tgtEl>
                                          <p:spTgt spid="7"/>
                                        </p:tgtEl>
                                        <p:attrNameLst>
                                          <p:attrName>ppt_x</p:attrName>
                                        </p:attrNameLst>
                                      </p:cBhvr>
                                      <p:tavLst>
                                        <p:tav tm="0">
                                          <p:val>
                                            <p:strVal val="#ppt_x"/>
                                          </p:val>
                                        </p:tav>
                                        <p:tav tm="100000">
                                          <p:val>
                                            <p:strVal val="#ppt_x"/>
                                          </p:val>
                                        </p:tav>
                                      </p:tavLst>
                                    </p:anim>
                                    <p:anim calcmode="lin" valueType="num">
                                      <p:cBhvr>
                                        <p:cTn id="24" dur="75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5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750"/>
                                        <p:tgtEl>
                                          <p:spTgt spid="6"/>
                                        </p:tgtEl>
                                      </p:cBhvr>
                                    </p:animEffect>
                                    <p:anim calcmode="lin" valueType="num">
                                      <p:cBhvr>
                                        <p:cTn id="28" dur="750" fill="hold"/>
                                        <p:tgtEl>
                                          <p:spTgt spid="6"/>
                                        </p:tgtEl>
                                        <p:attrNameLst>
                                          <p:attrName>ppt_x</p:attrName>
                                        </p:attrNameLst>
                                      </p:cBhvr>
                                      <p:tavLst>
                                        <p:tav tm="0">
                                          <p:val>
                                            <p:strVal val="#ppt_x"/>
                                          </p:val>
                                        </p:tav>
                                        <p:tav tm="100000">
                                          <p:val>
                                            <p:strVal val="#ppt_x"/>
                                          </p:val>
                                        </p:tav>
                                      </p:tavLst>
                                    </p:anim>
                                    <p:anim calcmode="lin" valueType="num">
                                      <p:cBhvr>
                                        <p:cTn id="29" dur="75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75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750"/>
                                        <p:tgtEl>
                                          <p:spTgt spid="5"/>
                                        </p:tgtEl>
                                      </p:cBhvr>
                                    </p:animEffect>
                                    <p:anim calcmode="lin" valueType="num">
                                      <p:cBhvr>
                                        <p:cTn id="33" dur="750" fill="hold"/>
                                        <p:tgtEl>
                                          <p:spTgt spid="5"/>
                                        </p:tgtEl>
                                        <p:attrNameLst>
                                          <p:attrName>ppt_x</p:attrName>
                                        </p:attrNameLst>
                                      </p:cBhvr>
                                      <p:tavLst>
                                        <p:tav tm="0">
                                          <p:val>
                                            <p:strVal val="#ppt_x"/>
                                          </p:val>
                                        </p:tav>
                                        <p:tav tm="100000">
                                          <p:val>
                                            <p:strVal val="#ppt_x"/>
                                          </p:val>
                                        </p:tav>
                                      </p:tavLst>
                                    </p:anim>
                                    <p:anim calcmode="lin" valueType="num">
                                      <p:cBhvr>
                                        <p:cTn id="34" dur="750" fill="hold"/>
                                        <p:tgtEl>
                                          <p:spTgt spid="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20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750"/>
                                        <p:tgtEl>
                                          <p:spTgt spid="9"/>
                                        </p:tgtEl>
                                      </p:cBhvr>
                                    </p:animEffect>
                                    <p:anim calcmode="lin" valueType="num">
                                      <p:cBhvr>
                                        <p:cTn id="38" dur="750" fill="hold"/>
                                        <p:tgtEl>
                                          <p:spTgt spid="9"/>
                                        </p:tgtEl>
                                        <p:attrNameLst>
                                          <p:attrName>ppt_x</p:attrName>
                                        </p:attrNameLst>
                                      </p:cBhvr>
                                      <p:tavLst>
                                        <p:tav tm="0">
                                          <p:val>
                                            <p:strVal val="#ppt_x"/>
                                          </p:val>
                                        </p:tav>
                                        <p:tav tm="100000">
                                          <p:val>
                                            <p:strVal val="#ppt_x"/>
                                          </p:val>
                                        </p:tav>
                                      </p:tavLst>
                                    </p:anim>
                                    <p:anim calcmode="lin" valueType="num">
                                      <p:cBhvr>
                                        <p:cTn id="39" dur="75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225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750"/>
                                        <p:tgtEl>
                                          <p:spTgt spid="13"/>
                                        </p:tgtEl>
                                      </p:cBhvr>
                                    </p:animEffect>
                                    <p:anim calcmode="lin" valueType="num">
                                      <p:cBhvr>
                                        <p:cTn id="43" dur="750" fill="hold"/>
                                        <p:tgtEl>
                                          <p:spTgt spid="13"/>
                                        </p:tgtEl>
                                        <p:attrNameLst>
                                          <p:attrName>ppt_x</p:attrName>
                                        </p:attrNameLst>
                                      </p:cBhvr>
                                      <p:tavLst>
                                        <p:tav tm="0">
                                          <p:val>
                                            <p:strVal val="#ppt_x"/>
                                          </p:val>
                                        </p:tav>
                                        <p:tav tm="100000">
                                          <p:val>
                                            <p:strVal val="#ppt_x"/>
                                          </p:val>
                                        </p:tav>
                                      </p:tavLst>
                                    </p:anim>
                                    <p:anim calcmode="lin" valueType="num">
                                      <p:cBhvr>
                                        <p:cTn id="44" dur="75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250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750"/>
                                        <p:tgtEl>
                                          <p:spTgt spid="16"/>
                                        </p:tgtEl>
                                      </p:cBhvr>
                                    </p:animEffect>
                                    <p:anim calcmode="lin" valueType="num">
                                      <p:cBhvr>
                                        <p:cTn id="48" dur="750" fill="hold"/>
                                        <p:tgtEl>
                                          <p:spTgt spid="16"/>
                                        </p:tgtEl>
                                        <p:attrNameLst>
                                          <p:attrName>ppt_x</p:attrName>
                                        </p:attrNameLst>
                                      </p:cBhvr>
                                      <p:tavLst>
                                        <p:tav tm="0">
                                          <p:val>
                                            <p:strVal val="#ppt_x"/>
                                          </p:val>
                                        </p:tav>
                                        <p:tav tm="100000">
                                          <p:val>
                                            <p:strVal val="#ppt_x"/>
                                          </p:val>
                                        </p:tav>
                                      </p:tavLst>
                                    </p:anim>
                                    <p:anim calcmode="lin" valueType="num">
                                      <p:cBhvr>
                                        <p:cTn id="49" dur="750" fill="hold"/>
                                        <p:tgtEl>
                                          <p:spTgt spid="1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275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750"/>
                                        <p:tgtEl>
                                          <p:spTgt spid="14"/>
                                        </p:tgtEl>
                                      </p:cBhvr>
                                    </p:animEffect>
                                    <p:anim calcmode="lin" valueType="num">
                                      <p:cBhvr>
                                        <p:cTn id="53" dur="750" fill="hold"/>
                                        <p:tgtEl>
                                          <p:spTgt spid="14"/>
                                        </p:tgtEl>
                                        <p:attrNameLst>
                                          <p:attrName>ppt_x</p:attrName>
                                        </p:attrNameLst>
                                      </p:cBhvr>
                                      <p:tavLst>
                                        <p:tav tm="0">
                                          <p:val>
                                            <p:strVal val="#ppt_x"/>
                                          </p:val>
                                        </p:tav>
                                        <p:tav tm="100000">
                                          <p:val>
                                            <p:strVal val="#ppt_x"/>
                                          </p:val>
                                        </p:tav>
                                      </p:tavLst>
                                    </p:anim>
                                    <p:anim calcmode="lin" valueType="num">
                                      <p:cBhvr>
                                        <p:cTn id="54" dur="75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ppt_x"/>
                                          </p:val>
                                        </p:tav>
                                        <p:tav tm="100000">
                                          <p:val>
                                            <p:strVal val="#ppt_x"/>
                                          </p:val>
                                        </p:tav>
                                      </p:tavLst>
                                    </p:anim>
                                    <p:anim calcmode="lin" valueType="num">
                                      <p:cBhvr additive="base">
                                        <p:cTn id="72" dur="500" fill="hold"/>
                                        <p:tgtEl>
                                          <p:spTgt spid="17"/>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ppt_x"/>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500" fill="hold"/>
                                        <p:tgtEl>
                                          <p:spTgt spid="22"/>
                                        </p:tgtEl>
                                        <p:attrNameLst>
                                          <p:attrName>ppt_x</p:attrName>
                                        </p:attrNameLst>
                                      </p:cBhvr>
                                      <p:tavLst>
                                        <p:tav tm="0">
                                          <p:val>
                                            <p:strVal val="#ppt_x"/>
                                          </p:val>
                                        </p:tav>
                                        <p:tav tm="100000">
                                          <p:val>
                                            <p:strVal val="#ppt_x"/>
                                          </p:val>
                                        </p:tav>
                                      </p:tavLst>
                                    </p:anim>
                                    <p:anim calcmode="lin" valueType="num">
                                      <p:cBhvr additive="base">
                                        <p:cTn id="88" dur="500" fill="hold"/>
                                        <p:tgtEl>
                                          <p:spTgt spid="22"/>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solidFill>
                  <a:schemeClr val="tx2"/>
                </a:solidFill>
              </a:rPr>
              <a:t>Brian T. Jackett</a:t>
            </a:r>
          </a:p>
          <a:p>
            <a:r>
              <a:rPr lang="en-US" dirty="0">
                <a:solidFill>
                  <a:schemeClr val="tx2"/>
                </a:solidFill>
              </a:rPr>
              <a:t>Sr. Premier Field Engineer</a:t>
            </a:r>
          </a:p>
          <a:p>
            <a:r>
              <a:rPr lang="en-US" dirty="0">
                <a:solidFill>
                  <a:schemeClr val="tx2"/>
                </a:solidFill>
              </a:rPr>
              <a:t>Microsoft</a:t>
            </a:r>
          </a:p>
          <a:p>
            <a:endParaRPr lang="en-US" dirty="0"/>
          </a:p>
        </p:txBody>
      </p:sp>
      <p:sp>
        <p:nvSpPr>
          <p:cNvPr id="3" name="Title 2"/>
          <p:cNvSpPr>
            <a:spLocks noGrp="1"/>
          </p:cNvSpPr>
          <p:nvPr>
            <p:ph type="title"/>
          </p:nvPr>
        </p:nvSpPr>
        <p:spPr>
          <a:xfrm>
            <a:off x="269302" y="1324598"/>
            <a:ext cx="11329139" cy="2552678"/>
          </a:xfrm>
        </p:spPr>
        <p:txBody>
          <a:bodyPr/>
          <a:lstStyle/>
          <a:p>
            <a:r>
              <a:rPr lang="en-US" dirty="0"/>
              <a:t>Integrate All the Things:</a:t>
            </a:r>
            <a:br>
              <a:rPr lang="en-US" dirty="0"/>
            </a:br>
            <a:r>
              <a:rPr lang="en-US" dirty="0"/>
              <a:t>PowerApps and Microsoft Flow</a:t>
            </a:r>
            <a:br>
              <a:rPr lang="en-US" dirty="0"/>
            </a:br>
            <a:r>
              <a:rPr lang="en-US" dirty="0"/>
              <a:t>for Developers</a:t>
            </a:r>
          </a:p>
        </p:txBody>
      </p:sp>
    </p:spTree>
    <p:extLst>
      <p:ext uri="{BB962C8B-B14F-4D97-AF65-F5344CB8AC3E}">
        <p14:creationId xmlns:p14="http://schemas.microsoft.com/office/powerpoint/2010/main" val="264359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961358"/>
          </a:xfrm>
        </p:spPr>
        <p:txBody>
          <a:bodyPr numCol="1"/>
          <a:lstStyle/>
          <a:p>
            <a:pPr marL="0" indent="0">
              <a:buNone/>
            </a:pPr>
            <a:r>
              <a:rPr lang="en-US" sz="3200" dirty="0">
                <a:solidFill>
                  <a:schemeClr val="tx2"/>
                </a:solidFill>
              </a:rPr>
              <a:t>Simple CRUD operations via REST endpoints</a:t>
            </a:r>
          </a:p>
          <a:p>
            <a:r>
              <a:rPr lang="en-US" sz="3200" dirty="0">
                <a:solidFill>
                  <a:schemeClr val="tx1"/>
                </a:solidFill>
              </a:rPr>
              <a:t>Create</a:t>
            </a:r>
          </a:p>
          <a:p>
            <a:r>
              <a:rPr lang="en-US" sz="3200" dirty="0">
                <a:solidFill>
                  <a:schemeClr val="tx1"/>
                </a:solidFill>
              </a:rPr>
              <a:t>Read</a:t>
            </a:r>
          </a:p>
          <a:p>
            <a:r>
              <a:rPr lang="en-US" sz="3200" dirty="0">
                <a:solidFill>
                  <a:schemeClr val="tx1"/>
                </a:solidFill>
              </a:rPr>
              <a:t>Update</a:t>
            </a:r>
          </a:p>
          <a:p>
            <a:r>
              <a:rPr lang="en-US" sz="3200" dirty="0">
                <a:solidFill>
                  <a:schemeClr val="tx1"/>
                </a:solidFill>
              </a:rPr>
              <a:t>Delete</a:t>
            </a:r>
          </a:p>
          <a:p>
            <a:pPr marL="0" indent="0">
              <a:buNone/>
            </a:pPr>
            <a:endParaRPr lang="en-US" sz="3200" dirty="0">
              <a:solidFill>
                <a:schemeClr val="tx1"/>
              </a:solidFill>
            </a:endParaRPr>
          </a:p>
          <a:p>
            <a:pPr marL="0" indent="0">
              <a:buNone/>
            </a:pPr>
            <a:endParaRPr lang="en-US" sz="3200" dirty="0">
              <a:solidFill>
                <a:schemeClr val="tx1"/>
              </a:solidFill>
              <a:latin typeface="+mj-lt"/>
            </a:endParaRPr>
          </a:p>
          <a:p>
            <a:pPr marL="0" indent="0">
              <a:buNone/>
            </a:pPr>
            <a:r>
              <a:rPr lang="en-US" sz="3200" dirty="0">
                <a:solidFill>
                  <a:schemeClr val="tx1"/>
                </a:solidFill>
              </a:rPr>
              <a:t>Connector documentation</a:t>
            </a:r>
            <a:endParaRPr lang="en-US" sz="3200" dirty="0">
              <a:solidFill>
                <a:schemeClr val="tx1"/>
              </a:solidFill>
              <a:latin typeface="+mj-lt"/>
            </a:endParaRPr>
          </a:p>
          <a:p>
            <a:pPr marL="0" indent="0">
              <a:buNone/>
            </a:pPr>
            <a:r>
              <a:rPr lang="en-US" sz="3200" dirty="0">
                <a:solidFill>
                  <a:schemeClr val="tx1"/>
                </a:solidFill>
                <a:hlinkClick r:id="rId3"/>
              </a:rPr>
              <a:t>https://docs.microsoft.com/en-us/Connectors/</a:t>
            </a:r>
            <a:r>
              <a:rPr lang="en-US" sz="3200" dirty="0">
                <a:solidFill>
                  <a:schemeClr val="tx1"/>
                </a:solidFill>
              </a:rPr>
              <a:t> </a:t>
            </a:r>
            <a:endParaRPr lang="en-US" sz="3200" dirty="0">
              <a:solidFill>
                <a:schemeClr val="tx1"/>
              </a:solidFill>
              <a:latin typeface="+mj-lt"/>
            </a:endParaRPr>
          </a:p>
        </p:txBody>
      </p:sp>
      <p:sp>
        <p:nvSpPr>
          <p:cNvPr id="3" name="Title 2"/>
          <p:cNvSpPr>
            <a:spLocks noGrp="1"/>
          </p:cNvSpPr>
          <p:nvPr>
            <p:ph type="title"/>
          </p:nvPr>
        </p:nvSpPr>
        <p:spPr/>
        <p:txBody>
          <a:bodyPr/>
          <a:lstStyle/>
          <a:p>
            <a:r>
              <a:rPr lang="en-US" dirty="0"/>
              <a:t>Data Connections</a:t>
            </a:r>
          </a:p>
        </p:txBody>
      </p:sp>
    </p:spTree>
    <p:extLst>
      <p:ext uri="{BB962C8B-B14F-4D97-AF65-F5344CB8AC3E}">
        <p14:creationId xmlns:p14="http://schemas.microsoft.com/office/powerpoint/2010/main" val="11915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10524"/>
          </a:xfrm>
        </p:spPr>
        <p:txBody>
          <a:bodyPr/>
          <a:lstStyle/>
          <a:p>
            <a:pPr lvl="1"/>
            <a:endParaRPr lang="en-US" dirty="0">
              <a:solidFill>
                <a:schemeClr val="tx1"/>
              </a:solidFill>
            </a:endParaRPr>
          </a:p>
        </p:txBody>
      </p:sp>
      <p:sp>
        <p:nvSpPr>
          <p:cNvPr id="2" name="Title 1"/>
          <p:cNvSpPr>
            <a:spLocks noGrp="1"/>
          </p:cNvSpPr>
          <p:nvPr>
            <p:ph type="title"/>
          </p:nvPr>
        </p:nvSpPr>
        <p:spPr/>
        <p:txBody>
          <a:bodyPr/>
          <a:lstStyle/>
          <a:p>
            <a:r>
              <a:rPr lang="en-US" dirty="0"/>
              <a:t>Demos</a:t>
            </a:r>
          </a:p>
        </p:txBody>
      </p:sp>
      <p:sp>
        <p:nvSpPr>
          <p:cNvPr id="4" name="Rectangle 3"/>
          <p:cNvSpPr/>
          <p:nvPr/>
        </p:nvSpPr>
        <p:spPr>
          <a:xfrm>
            <a:off x="941464" y="2426209"/>
            <a:ext cx="2538406" cy="24761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solidFill>
                  <a:schemeClr val="bg1"/>
                </a:solidFill>
              </a:rPr>
              <a:t>PowerApps + SharePoint</a:t>
            </a:r>
          </a:p>
        </p:txBody>
      </p:sp>
      <p:sp>
        <p:nvSpPr>
          <p:cNvPr id="6" name="Rectangle 5"/>
          <p:cNvSpPr/>
          <p:nvPr/>
        </p:nvSpPr>
        <p:spPr>
          <a:xfrm>
            <a:off x="3533210" y="2426209"/>
            <a:ext cx="2538406" cy="24761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solidFill>
                  <a:schemeClr val="bg1"/>
                </a:solidFill>
              </a:rPr>
              <a:t>Gateway</a:t>
            </a:r>
          </a:p>
        </p:txBody>
      </p:sp>
      <p:sp>
        <p:nvSpPr>
          <p:cNvPr id="8" name="Rectangle 7"/>
          <p:cNvSpPr/>
          <p:nvPr/>
        </p:nvSpPr>
        <p:spPr>
          <a:xfrm>
            <a:off x="6105906" y="2426209"/>
            <a:ext cx="2538406" cy="24761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solidFill>
                  <a:schemeClr val="bg1"/>
                </a:solidFill>
              </a:rPr>
              <a:t>Microsoft Flow</a:t>
            </a:r>
          </a:p>
        </p:txBody>
      </p:sp>
      <p:sp>
        <p:nvSpPr>
          <p:cNvPr id="12" name="Rectangle 11"/>
          <p:cNvSpPr/>
          <p:nvPr/>
        </p:nvSpPr>
        <p:spPr>
          <a:xfrm>
            <a:off x="8680888" y="2426209"/>
            <a:ext cx="2538406" cy="24761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solidFill>
                  <a:schemeClr val="bg1"/>
                </a:solidFill>
              </a:rPr>
              <a:t>Super Special Demo</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5049" y="2929169"/>
            <a:ext cx="1331445" cy="1331445"/>
          </a:xfrm>
          <a:prstGeom prst="rect">
            <a:avLst/>
          </a:prstGeom>
        </p:spPr>
      </p:pic>
      <p:pic>
        <p:nvPicPr>
          <p:cNvPr id="15" name="Picture 14"/>
          <p:cNvPicPr>
            <a:picLocks noChangeAspect="1"/>
          </p:cNvPicPr>
          <p:nvPr/>
        </p:nvPicPr>
        <p:blipFill>
          <a:blip r:embed="rId3"/>
          <a:stretch>
            <a:fillRect/>
          </a:stretch>
        </p:blipFill>
        <p:spPr>
          <a:xfrm>
            <a:off x="6617766" y="2850336"/>
            <a:ext cx="1514686" cy="1486107"/>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7927" y="2895109"/>
            <a:ext cx="1280161" cy="1280161"/>
          </a:xfrm>
          <a:prstGeom prst="rect">
            <a:avLst/>
          </a:prstGeom>
        </p:spPr>
      </p:pic>
      <p:sp>
        <p:nvSpPr>
          <p:cNvPr id="17" name="TextBox 16"/>
          <p:cNvSpPr txBox="1"/>
          <p:nvPr/>
        </p:nvSpPr>
        <p:spPr>
          <a:xfrm>
            <a:off x="9264925" y="2813407"/>
            <a:ext cx="1370332" cy="1514261"/>
          </a:xfrm>
          <a:prstGeom prst="rect">
            <a:avLst/>
          </a:prstGeom>
          <a:noFill/>
        </p:spPr>
        <p:txBody>
          <a:bodyPr wrap="square" lIns="182880" tIns="146304" rIns="182880" bIns="146304" rtlCol="0">
            <a:spAutoFit/>
          </a:bodyPr>
          <a:lstStyle/>
          <a:p>
            <a:pPr>
              <a:lnSpc>
                <a:spcPct val="90000"/>
              </a:lnSpc>
              <a:spcAft>
                <a:spcPts val="600"/>
              </a:spcAft>
            </a:pPr>
            <a:r>
              <a:rPr lang="en-US" sz="88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21958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711238"/>
          </a:xfrm>
        </p:spPr>
        <p:txBody>
          <a:bodyPr numCol="1"/>
          <a:lstStyle/>
          <a:p>
            <a:pPr marL="0" indent="0">
              <a:buNone/>
            </a:pPr>
            <a:r>
              <a:rPr lang="en-US" sz="3200" dirty="0">
                <a:solidFill>
                  <a:schemeClr val="tx2"/>
                </a:solidFill>
              </a:rPr>
              <a:t>Added to new SharePoint List experiences</a:t>
            </a:r>
          </a:p>
          <a:p>
            <a:r>
              <a:rPr lang="en-US" sz="3200" dirty="0">
                <a:solidFill>
                  <a:schemeClr val="tx1"/>
                </a:solidFill>
              </a:rPr>
              <a:t>Essentially a “view” on the list</a:t>
            </a:r>
          </a:p>
          <a:p>
            <a:pPr marL="0" indent="0">
              <a:buNone/>
            </a:pPr>
            <a:endParaRPr lang="en-US" sz="3200" b="1" dirty="0">
              <a:solidFill>
                <a:schemeClr val="tx2"/>
              </a:solidFill>
            </a:endParaRPr>
          </a:p>
        </p:txBody>
      </p:sp>
      <p:sp>
        <p:nvSpPr>
          <p:cNvPr id="3" name="Title 2"/>
          <p:cNvSpPr>
            <a:spLocks noGrp="1"/>
          </p:cNvSpPr>
          <p:nvPr>
            <p:ph type="title"/>
          </p:nvPr>
        </p:nvSpPr>
        <p:spPr/>
        <p:txBody>
          <a:bodyPr/>
          <a:lstStyle/>
          <a:p>
            <a:r>
              <a:rPr lang="en-US" dirty="0"/>
              <a:t>PowerApps + SharePoint</a:t>
            </a:r>
          </a:p>
        </p:txBody>
      </p:sp>
    </p:spTree>
    <p:extLst>
      <p:ext uri="{BB962C8B-B14F-4D97-AF65-F5344CB8AC3E}">
        <p14:creationId xmlns:p14="http://schemas.microsoft.com/office/powerpoint/2010/main" val="2846368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15" name="Freeform: Shape 14"/>
          <p:cNvSpPr/>
          <p:nvPr/>
        </p:nvSpPr>
        <p:spPr>
          <a:xfrm>
            <a:off x="1473200"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PowerApps</a:t>
            </a:r>
          </a:p>
        </p:txBody>
      </p:sp>
      <p:sp>
        <p:nvSpPr>
          <p:cNvPr id="16" name="Freeform: Shape 15"/>
          <p:cNvSpPr/>
          <p:nvPr/>
        </p:nvSpPr>
        <p:spPr>
          <a:xfrm>
            <a:off x="4651374"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Data Connectors</a:t>
            </a:r>
          </a:p>
        </p:txBody>
      </p:sp>
      <p:sp>
        <p:nvSpPr>
          <p:cNvPr id="17" name="Freeform: Shape 16"/>
          <p:cNvSpPr/>
          <p:nvPr/>
        </p:nvSpPr>
        <p:spPr>
          <a:xfrm>
            <a:off x="7829549"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r>
              <a:rPr lang="en-US" sz="3900" dirty="0"/>
              <a:t>Admin Options</a:t>
            </a:r>
          </a:p>
        </p:txBody>
      </p:sp>
      <p:sp>
        <p:nvSpPr>
          <p:cNvPr id="18" name="Freeform: Shape 17"/>
          <p:cNvSpPr/>
          <p:nvPr/>
        </p:nvSpPr>
        <p:spPr>
          <a:xfrm>
            <a:off x="1473200"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dirty="0"/>
              <a:t>Dev Options</a:t>
            </a:r>
          </a:p>
        </p:txBody>
      </p:sp>
      <p:sp>
        <p:nvSpPr>
          <p:cNvPr id="19" name="Freeform: Shape 18"/>
          <p:cNvSpPr/>
          <p:nvPr/>
        </p:nvSpPr>
        <p:spPr>
          <a:xfrm>
            <a:off x="4651374"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Microsoft Flow</a:t>
            </a:r>
          </a:p>
        </p:txBody>
      </p:sp>
      <p:sp>
        <p:nvSpPr>
          <p:cNvPr id="20" name="Freeform: Shape 19"/>
          <p:cNvSpPr/>
          <p:nvPr/>
        </p:nvSpPr>
        <p:spPr>
          <a:xfrm>
            <a:off x="7829549"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Tips and Tricks</a:t>
            </a:r>
          </a:p>
        </p:txBody>
      </p:sp>
    </p:spTree>
    <p:extLst>
      <p:ext uri="{BB962C8B-B14F-4D97-AF65-F5344CB8AC3E}">
        <p14:creationId xmlns:p14="http://schemas.microsoft.com/office/powerpoint/2010/main" val="376961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1000" fill="hold"/>
                                        <p:tgtEl>
                                          <p:spTgt spid="17"/>
                                        </p:tgtEl>
                                        <p:attrNameLst>
                                          <p:attrName>fillcolor</p:attrName>
                                        </p:attrNameLst>
                                      </p:cBhvr>
                                      <p:to>
                                        <a:schemeClr val="accent2"/>
                                      </p:to>
                                    </p:animClr>
                                    <p:set>
                                      <p:cBhvr>
                                        <p:cTn id="7" dur="1000" fill="hold"/>
                                        <p:tgtEl>
                                          <p:spTgt spid="17"/>
                                        </p:tgtEl>
                                        <p:attrNameLst>
                                          <p:attrName>fill.type</p:attrName>
                                        </p:attrNameLst>
                                      </p:cBhvr>
                                      <p:to>
                                        <p:strVal val="solid"/>
                                      </p:to>
                                    </p:set>
                                    <p:set>
                                      <p:cBhvr>
                                        <p:cTn id="8" dur="1000" fill="hold"/>
                                        <p:tgtEl>
                                          <p:spTgt spid="1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185214"/>
          </a:xfrm>
        </p:spPr>
        <p:txBody>
          <a:bodyPr numCol="1"/>
          <a:lstStyle/>
          <a:p>
            <a:r>
              <a:rPr lang="en-US" sz="3200" dirty="0">
                <a:solidFill>
                  <a:schemeClr val="tx1"/>
                </a:solidFill>
              </a:rPr>
              <a:t>Separate data, apps, and flows</a:t>
            </a:r>
          </a:p>
          <a:p>
            <a:pPr lvl="1"/>
            <a:r>
              <a:rPr lang="en-US" sz="2800" dirty="0">
                <a:solidFill>
                  <a:schemeClr val="tx1"/>
                </a:solidFill>
              </a:rPr>
              <a:t>…by lifecycle, region, department, etc.</a:t>
            </a:r>
          </a:p>
          <a:p>
            <a:endParaRPr lang="en-US" sz="3200" dirty="0">
              <a:solidFill>
                <a:schemeClr val="tx1"/>
              </a:solidFill>
            </a:endParaRPr>
          </a:p>
          <a:p>
            <a:endParaRPr lang="en-US" sz="3200" dirty="0">
              <a:solidFill>
                <a:schemeClr val="tx1"/>
              </a:solidFill>
              <a:latin typeface="+mj-lt"/>
            </a:endParaRPr>
          </a:p>
        </p:txBody>
      </p:sp>
      <p:grpSp>
        <p:nvGrpSpPr>
          <p:cNvPr id="4" name="Group 3"/>
          <p:cNvGrpSpPr/>
          <p:nvPr/>
        </p:nvGrpSpPr>
        <p:grpSpPr>
          <a:xfrm>
            <a:off x="4967845" y="3128085"/>
            <a:ext cx="2844552" cy="1477930"/>
            <a:chOff x="8775125" y="5799780"/>
            <a:chExt cx="2902002" cy="1507780"/>
          </a:xfrm>
        </p:grpSpPr>
        <p:sp>
          <p:nvSpPr>
            <p:cNvPr id="5" name="Rounded Rectangle 32"/>
            <p:cNvSpPr/>
            <p:nvPr/>
          </p:nvSpPr>
          <p:spPr>
            <a:xfrm>
              <a:off x="8784506" y="5809694"/>
              <a:ext cx="2844437" cy="1497866"/>
            </a:xfrm>
            <a:prstGeom prst="roundRect">
              <a:avLst>
                <a:gd name="adj" fmla="val 0"/>
              </a:avLst>
            </a:prstGeom>
            <a:solidFill>
              <a:schemeClr val="bg1"/>
            </a:solidFill>
            <a:ln w="127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US" sz="1765" kern="0">
                  <a:solidFill>
                    <a:sysClr val="windowText" lastClr="000000"/>
                  </a:solidFill>
                  <a:latin typeface="Segoe UI"/>
                </a:rPr>
                <a:t>b</a:t>
              </a:r>
            </a:p>
          </p:txBody>
        </p:sp>
        <p:sp>
          <p:nvSpPr>
            <p:cNvPr id="6" name="Rounded Rectangle 31"/>
            <p:cNvSpPr/>
            <p:nvPr/>
          </p:nvSpPr>
          <p:spPr>
            <a:xfrm>
              <a:off x="8775125" y="5799780"/>
              <a:ext cx="2857517" cy="575946"/>
            </a:xfrm>
            <a:prstGeom prst="roundRect">
              <a:avLst>
                <a:gd name="adj" fmla="val 0"/>
              </a:avLst>
            </a:prstGeom>
            <a:solidFill>
              <a:srgbClr val="00B050"/>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sp>
          <p:nvSpPr>
            <p:cNvPr id="7" name="TextBox 6"/>
            <p:cNvSpPr txBox="1"/>
            <p:nvPr/>
          </p:nvSpPr>
          <p:spPr>
            <a:xfrm>
              <a:off x="8849519" y="5927397"/>
              <a:ext cx="2827608" cy="345212"/>
            </a:xfrm>
            <a:prstGeom prst="rect">
              <a:avLst/>
            </a:prstGeom>
            <a:noFill/>
          </p:spPr>
          <p:txBody>
            <a:bodyPr wrap="square" rtlCol="0">
              <a:spAutoFit/>
            </a:bodyPr>
            <a:lstStyle/>
            <a:p>
              <a:pPr algn="ctr" defTabSz="896214">
                <a:defRPr/>
              </a:pPr>
              <a:r>
                <a:rPr lang="en-US" sz="1567" kern="0">
                  <a:solidFill>
                    <a:srgbClr val="FFFFFF"/>
                  </a:solidFill>
                  <a:latin typeface="Segoe UI Light"/>
                  <a:ea typeface="Segoe UI" charset="0"/>
                  <a:cs typeface="Segoe UI" charset="0"/>
                </a:rPr>
                <a:t>Contoso Australia</a:t>
              </a:r>
            </a:p>
          </p:txBody>
        </p:sp>
        <p:grpSp>
          <p:nvGrpSpPr>
            <p:cNvPr id="8" name="Group 7"/>
            <p:cNvGrpSpPr/>
            <p:nvPr/>
          </p:nvGrpSpPr>
          <p:grpSpPr>
            <a:xfrm>
              <a:off x="9046292" y="6557203"/>
              <a:ext cx="2262090" cy="743192"/>
              <a:chOff x="1277854" y="2863207"/>
              <a:chExt cx="2262090" cy="743192"/>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0265" y="2868084"/>
                <a:ext cx="544053" cy="40695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5917" y="2863207"/>
                <a:ext cx="544053" cy="406951"/>
              </a:xfrm>
              <a:prstGeom prst="rect">
                <a:avLst/>
              </a:prstGeom>
            </p:spPr>
          </p:pic>
          <p:sp>
            <p:nvSpPr>
              <p:cNvPr id="12" name="Rectangle 11"/>
              <p:cNvSpPr/>
              <p:nvPr/>
            </p:nvSpPr>
            <p:spPr>
              <a:xfrm>
                <a:off x="1277854" y="3284827"/>
                <a:ext cx="59879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Apps</a:t>
                </a:r>
                <a:endParaRPr lang="en-US" sz="1371" kern="0">
                  <a:solidFill>
                    <a:sysClr val="windowText" lastClr="000000"/>
                  </a:solidFill>
                  <a:latin typeface="Segoe UI"/>
                </a:endParaRPr>
              </a:p>
            </p:txBody>
          </p:sp>
          <p:sp>
            <p:nvSpPr>
              <p:cNvPr id="13" name="Rectangle 12"/>
              <p:cNvSpPr/>
              <p:nvPr/>
            </p:nvSpPr>
            <p:spPr>
              <a:xfrm>
                <a:off x="2075824" y="3284827"/>
                <a:ext cx="63967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Flows</a:t>
                </a:r>
                <a:endParaRPr lang="en-US" sz="1371" kern="0">
                  <a:solidFill>
                    <a:sysClr val="windowText" lastClr="000000"/>
                  </a:solidFill>
                  <a:latin typeface="Segoe UI"/>
                </a:endParaRPr>
              </a:p>
            </p:txBody>
          </p:sp>
          <p:sp>
            <p:nvSpPr>
              <p:cNvPr id="14" name="Rectangle 13"/>
              <p:cNvSpPr/>
              <p:nvPr/>
            </p:nvSpPr>
            <p:spPr>
              <a:xfrm>
                <a:off x="2947694" y="3292582"/>
                <a:ext cx="592250"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CDM</a:t>
                </a:r>
                <a:endParaRPr lang="en-US" sz="1371" kern="0">
                  <a:solidFill>
                    <a:sysClr val="windowText" lastClr="000000"/>
                  </a:solidFill>
                  <a:latin typeface="Segoe UI"/>
                </a:endParaRPr>
              </a:p>
            </p:txBody>
          </p:sp>
        </p:gr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9981" y="6514683"/>
              <a:ext cx="517289" cy="517289"/>
            </a:xfrm>
            <a:prstGeom prst="rect">
              <a:avLst/>
            </a:prstGeom>
          </p:spPr>
        </p:pic>
      </p:grpSp>
      <p:sp>
        <p:nvSpPr>
          <p:cNvPr id="15" name="TextBox 14"/>
          <p:cNvSpPr txBox="1"/>
          <p:nvPr/>
        </p:nvSpPr>
        <p:spPr>
          <a:xfrm>
            <a:off x="4530125" y="3570991"/>
            <a:ext cx="3023632" cy="338378"/>
          </a:xfrm>
          <a:prstGeom prst="rect">
            <a:avLst/>
          </a:prstGeom>
          <a:noFill/>
        </p:spPr>
        <p:txBody>
          <a:bodyPr wrap="square" rtlCol="0">
            <a:spAutoFit/>
          </a:bodyPr>
          <a:lstStyle/>
          <a:p>
            <a:pPr algn="ctr" defTabSz="896214">
              <a:defRPr/>
            </a:pPr>
            <a:r>
              <a:rPr lang="en-US" sz="1567" kern="0">
                <a:solidFill>
                  <a:srgbClr val="FFFFFF"/>
                </a:solidFill>
                <a:latin typeface="Segoe UI Light"/>
                <a:ea typeface="Segoe UI" charset="0"/>
                <a:cs typeface="Segoe UI" charset="0"/>
              </a:rPr>
              <a:t>Contoso Canada</a:t>
            </a:r>
          </a:p>
        </p:txBody>
      </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17365" y="5534817"/>
            <a:ext cx="1375262" cy="1028696"/>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39162" y="5521831"/>
            <a:ext cx="1375262" cy="1028696"/>
          </a:xfrm>
          <a:prstGeom prst="rect">
            <a:avLst/>
          </a:prstGeom>
        </p:spPr>
      </p:pic>
      <p:grpSp>
        <p:nvGrpSpPr>
          <p:cNvPr id="18" name="Group 17"/>
          <p:cNvGrpSpPr/>
          <p:nvPr/>
        </p:nvGrpSpPr>
        <p:grpSpPr>
          <a:xfrm>
            <a:off x="2451187" y="5014587"/>
            <a:ext cx="7227677" cy="897263"/>
            <a:chOff x="2436269" y="4252295"/>
            <a:chExt cx="7373653" cy="1114835"/>
          </a:xfrm>
        </p:grpSpPr>
        <p:cxnSp>
          <p:nvCxnSpPr>
            <p:cNvPr id="19" name="Straight Connector 18"/>
            <p:cNvCxnSpPr/>
            <p:nvPr/>
          </p:nvCxnSpPr>
          <p:spPr>
            <a:xfrm flipV="1">
              <a:off x="7066722" y="4283766"/>
              <a:ext cx="2743200" cy="1083364"/>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6067491" y="4259170"/>
              <a:ext cx="2743200" cy="1083364"/>
            </a:xfrm>
            <a:prstGeom prst="line">
              <a:avLst/>
            </a:prstGeom>
            <a:ln w="19050">
              <a:solidFill>
                <a:schemeClr val="bg1">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6064560" y="4252546"/>
              <a:ext cx="6246" cy="1083364"/>
            </a:xfrm>
            <a:prstGeom prst="line">
              <a:avLst/>
            </a:prstGeom>
            <a:ln w="19050">
              <a:solidFill>
                <a:schemeClr val="bg1">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436269" y="4257264"/>
              <a:ext cx="2619121" cy="10899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3468502" y="4252295"/>
              <a:ext cx="2606735" cy="1093555"/>
            </a:xfrm>
            <a:prstGeom prst="line">
              <a:avLst/>
            </a:prstGeom>
            <a:ln w="19050">
              <a:solidFill>
                <a:schemeClr val="bg1">
                  <a:lumMod val="50000"/>
                </a:schemeClr>
              </a:solidFill>
              <a:prstDash val="lgDashDot"/>
            </a:ln>
          </p:spPr>
          <p:style>
            <a:lnRef idx="1">
              <a:schemeClr val="accent1"/>
            </a:lnRef>
            <a:fillRef idx="0">
              <a:schemeClr val="accent1"/>
            </a:fillRef>
            <a:effectRef idx="0">
              <a:schemeClr val="accent1"/>
            </a:effectRef>
            <a:fontRef idx="minor">
              <a:schemeClr val="tx1"/>
            </a:fontRef>
          </p:style>
        </p:cxnSp>
      </p:grpSp>
      <p:sp>
        <p:nvSpPr>
          <p:cNvPr id="24" name="Rounded Rectangle 27"/>
          <p:cNvSpPr/>
          <p:nvPr/>
        </p:nvSpPr>
        <p:spPr>
          <a:xfrm>
            <a:off x="3627129" y="2371208"/>
            <a:ext cx="4630871" cy="500978"/>
          </a:xfrm>
          <a:prstGeom prst="roundRect">
            <a:avLst>
              <a:gd name="adj" fmla="val 0"/>
            </a:avLst>
          </a:prstGeom>
          <a:solidFill>
            <a:srgbClr val="002060"/>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US" sz="1765" kern="0">
                <a:solidFill>
                  <a:srgbClr val="FFFFFF"/>
                </a:solidFill>
                <a:latin typeface="Segoe UI Light"/>
              </a:rPr>
              <a:t>Contoso Corp.</a:t>
            </a: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1813" y="5536967"/>
            <a:ext cx="1375262" cy="1028696"/>
          </a:xfrm>
          <a:prstGeom prst="rect">
            <a:avLst/>
          </a:prstGeom>
        </p:spPr>
      </p:pic>
      <p:grpSp>
        <p:nvGrpSpPr>
          <p:cNvPr id="26" name="Group 25"/>
          <p:cNvGrpSpPr/>
          <p:nvPr/>
        </p:nvGrpSpPr>
        <p:grpSpPr>
          <a:xfrm>
            <a:off x="8123430" y="3064515"/>
            <a:ext cx="3192983" cy="1874081"/>
            <a:chOff x="8286613" y="3031804"/>
            <a:chExt cx="3257471" cy="1911932"/>
          </a:xfrm>
        </p:grpSpPr>
        <p:grpSp>
          <p:nvGrpSpPr>
            <p:cNvPr id="27" name="Group 26"/>
            <p:cNvGrpSpPr/>
            <p:nvPr/>
          </p:nvGrpSpPr>
          <p:grpSpPr>
            <a:xfrm>
              <a:off x="8642082" y="3031804"/>
              <a:ext cx="2902002" cy="1507780"/>
              <a:chOff x="8775125" y="5799780"/>
              <a:chExt cx="2902002" cy="1507780"/>
            </a:xfrm>
          </p:grpSpPr>
          <p:sp>
            <p:nvSpPr>
              <p:cNvPr id="50" name="Rounded Rectangle 32"/>
              <p:cNvSpPr/>
              <p:nvPr/>
            </p:nvSpPr>
            <p:spPr>
              <a:xfrm>
                <a:off x="8784506" y="5809694"/>
                <a:ext cx="2844437" cy="1497866"/>
              </a:xfrm>
              <a:prstGeom prst="roundRect">
                <a:avLst>
                  <a:gd name="adj" fmla="val 0"/>
                </a:avLst>
              </a:prstGeom>
              <a:solidFill>
                <a:schemeClr val="bg1"/>
              </a:solidFill>
              <a:ln w="127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US" sz="1765" kern="0">
                    <a:solidFill>
                      <a:sysClr val="windowText" lastClr="000000"/>
                    </a:solidFill>
                    <a:latin typeface="Segoe UI"/>
                  </a:rPr>
                  <a:t>b</a:t>
                </a:r>
              </a:p>
            </p:txBody>
          </p:sp>
          <p:sp>
            <p:nvSpPr>
              <p:cNvPr id="51" name="Rounded Rectangle 31"/>
              <p:cNvSpPr/>
              <p:nvPr/>
            </p:nvSpPr>
            <p:spPr>
              <a:xfrm>
                <a:off x="8775125" y="5799780"/>
                <a:ext cx="2857517" cy="575946"/>
              </a:xfrm>
              <a:prstGeom prst="roundRect">
                <a:avLst>
                  <a:gd name="adj" fmla="val 0"/>
                </a:avLst>
              </a:prstGeom>
              <a:solidFill>
                <a:schemeClr val="accent6"/>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sp>
            <p:nvSpPr>
              <p:cNvPr id="52" name="TextBox 51"/>
              <p:cNvSpPr txBox="1"/>
              <p:nvPr/>
            </p:nvSpPr>
            <p:spPr>
              <a:xfrm>
                <a:off x="8849519" y="5927397"/>
                <a:ext cx="2827608" cy="345212"/>
              </a:xfrm>
              <a:prstGeom prst="rect">
                <a:avLst/>
              </a:prstGeom>
              <a:noFill/>
            </p:spPr>
            <p:txBody>
              <a:bodyPr wrap="square" rtlCol="0">
                <a:spAutoFit/>
              </a:bodyPr>
              <a:lstStyle/>
              <a:p>
                <a:pPr algn="ctr" defTabSz="896214">
                  <a:defRPr/>
                </a:pPr>
                <a:r>
                  <a:rPr lang="en-US" sz="1567" kern="0">
                    <a:solidFill>
                      <a:srgbClr val="FFFFFF"/>
                    </a:solidFill>
                    <a:latin typeface="Segoe UI Light"/>
                    <a:ea typeface="Segoe UI" charset="0"/>
                    <a:cs typeface="Segoe UI" charset="0"/>
                  </a:rPr>
                  <a:t>Contoso Australia</a:t>
                </a:r>
              </a:p>
            </p:txBody>
          </p:sp>
          <p:grpSp>
            <p:nvGrpSpPr>
              <p:cNvPr id="53" name="Group 52"/>
              <p:cNvGrpSpPr/>
              <p:nvPr/>
            </p:nvGrpSpPr>
            <p:grpSpPr>
              <a:xfrm>
                <a:off x="9046292" y="6557203"/>
                <a:ext cx="2262090" cy="743192"/>
                <a:chOff x="1277854" y="2863207"/>
                <a:chExt cx="2262090" cy="743192"/>
              </a:xfrm>
            </p:grpSpPr>
            <p:pic>
              <p:nvPicPr>
                <p:cNvPr id="55"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0265" y="2868084"/>
                  <a:ext cx="544053" cy="406952"/>
                </a:xfrm>
                <a:prstGeom prst="rect">
                  <a:avLst/>
                </a:prstGeom>
              </p:spPr>
            </p:pic>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5917" y="2863207"/>
                  <a:ext cx="544053" cy="406951"/>
                </a:xfrm>
                <a:prstGeom prst="rect">
                  <a:avLst/>
                </a:prstGeom>
              </p:spPr>
            </p:pic>
            <p:sp>
              <p:nvSpPr>
                <p:cNvPr id="57" name="Rectangle 56"/>
                <p:cNvSpPr/>
                <p:nvPr/>
              </p:nvSpPr>
              <p:spPr>
                <a:xfrm>
                  <a:off x="1277854" y="3284827"/>
                  <a:ext cx="59879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Apps</a:t>
                  </a:r>
                  <a:endParaRPr lang="en-US" sz="1371" kern="0">
                    <a:solidFill>
                      <a:sysClr val="windowText" lastClr="000000"/>
                    </a:solidFill>
                    <a:latin typeface="Segoe UI"/>
                  </a:endParaRPr>
                </a:p>
              </p:txBody>
            </p:sp>
            <p:sp>
              <p:nvSpPr>
                <p:cNvPr id="58" name="Rectangle 57"/>
                <p:cNvSpPr/>
                <p:nvPr/>
              </p:nvSpPr>
              <p:spPr>
                <a:xfrm>
                  <a:off x="2075824" y="3284827"/>
                  <a:ext cx="63967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Flows</a:t>
                  </a:r>
                  <a:endParaRPr lang="en-US" sz="1371" kern="0">
                    <a:solidFill>
                      <a:sysClr val="windowText" lastClr="000000"/>
                    </a:solidFill>
                    <a:latin typeface="Segoe UI"/>
                  </a:endParaRPr>
                </a:p>
              </p:txBody>
            </p:sp>
            <p:sp>
              <p:nvSpPr>
                <p:cNvPr id="59" name="Rectangle 58"/>
                <p:cNvSpPr/>
                <p:nvPr/>
              </p:nvSpPr>
              <p:spPr>
                <a:xfrm>
                  <a:off x="2947694" y="3292582"/>
                  <a:ext cx="592250"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CDM</a:t>
                  </a:r>
                  <a:endParaRPr lang="en-US" sz="1371" kern="0">
                    <a:solidFill>
                      <a:sysClr val="windowText" lastClr="000000"/>
                    </a:solidFill>
                    <a:latin typeface="Segoe UI"/>
                  </a:endParaRPr>
                </a:p>
              </p:txBody>
            </p:sp>
          </p:gr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9981" y="6514683"/>
                <a:ext cx="517289" cy="517289"/>
              </a:xfrm>
              <a:prstGeom prst="rect">
                <a:avLst/>
              </a:prstGeom>
            </p:spPr>
          </p:pic>
        </p:grpSp>
        <p:grpSp>
          <p:nvGrpSpPr>
            <p:cNvPr id="28" name="Group 27"/>
            <p:cNvGrpSpPr/>
            <p:nvPr/>
          </p:nvGrpSpPr>
          <p:grpSpPr>
            <a:xfrm>
              <a:off x="8459928" y="3217287"/>
              <a:ext cx="2902002" cy="1507780"/>
              <a:chOff x="8775125" y="5799780"/>
              <a:chExt cx="2902002" cy="1507780"/>
            </a:xfrm>
          </p:grpSpPr>
          <p:sp>
            <p:nvSpPr>
              <p:cNvPr id="40" name="Rounded Rectangle 32"/>
              <p:cNvSpPr/>
              <p:nvPr/>
            </p:nvSpPr>
            <p:spPr>
              <a:xfrm>
                <a:off x="8784506" y="5809694"/>
                <a:ext cx="2844437" cy="1497866"/>
              </a:xfrm>
              <a:prstGeom prst="roundRect">
                <a:avLst>
                  <a:gd name="adj" fmla="val 0"/>
                </a:avLst>
              </a:prstGeom>
              <a:solidFill>
                <a:schemeClr val="bg1"/>
              </a:solidFill>
              <a:ln w="127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US" sz="1765" kern="0">
                    <a:solidFill>
                      <a:sysClr val="windowText" lastClr="000000"/>
                    </a:solidFill>
                    <a:latin typeface="Segoe UI"/>
                  </a:rPr>
                  <a:t>b</a:t>
                </a:r>
              </a:p>
            </p:txBody>
          </p:sp>
          <p:sp>
            <p:nvSpPr>
              <p:cNvPr id="41" name="Rounded Rectangle 31"/>
              <p:cNvSpPr/>
              <p:nvPr/>
            </p:nvSpPr>
            <p:spPr>
              <a:xfrm>
                <a:off x="8775125" y="5799780"/>
                <a:ext cx="2857517" cy="575946"/>
              </a:xfrm>
              <a:prstGeom prst="roundRect">
                <a:avLst>
                  <a:gd name="adj" fmla="val 0"/>
                </a:avLst>
              </a:prstGeom>
              <a:solidFill>
                <a:schemeClr val="accent6"/>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sp>
            <p:nvSpPr>
              <p:cNvPr id="42" name="TextBox 41"/>
              <p:cNvSpPr txBox="1"/>
              <p:nvPr/>
            </p:nvSpPr>
            <p:spPr>
              <a:xfrm>
                <a:off x="8849519" y="5927397"/>
                <a:ext cx="2827608" cy="345212"/>
              </a:xfrm>
              <a:prstGeom prst="rect">
                <a:avLst/>
              </a:prstGeom>
              <a:noFill/>
            </p:spPr>
            <p:txBody>
              <a:bodyPr wrap="square" rtlCol="0">
                <a:spAutoFit/>
              </a:bodyPr>
              <a:lstStyle/>
              <a:p>
                <a:pPr algn="ctr" defTabSz="896214">
                  <a:defRPr/>
                </a:pPr>
                <a:r>
                  <a:rPr lang="en-US" sz="1567" kern="0">
                    <a:solidFill>
                      <a:srgbClr val="FFFFFF"/>
                    </a:solidFill>
                    <a:latin typeface="Segoe UI Light"/>
                    <a:ea typeface="Segoe UI" charset="0"/>
                    <a:cs typeface="Segoe UI" charset="0"/>
                  </a:rPr>
                  <a:t>Contoso Australia</a:t>
                </a:r>
              </a:p>
            </p:txBody>
          </p:sp>
          <p:grpSp>
            <p:nvGrpSpPr>
              <p:cNvPr id="43" name="Group 42"/>
              <p:cNvGrpSpPr/>
              <p:nvPr/>
            </p:nvGrpSpPr>
            <p:grpSpPr>
              <a:xfrm>
                <a:off x="9046292" y="6557203"/>
                <a:ext cx="2262090" cy="743192"/>
                <a:chOff x="1277854" y="2863207"/>
                <a:chExt cx="2262090" cy="743192"/>
              </a:xfrm>
            </p:grpSpPr>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0265" y="2868084"/>
                  <a:ext cx="544053" cy="406952"/>
                </a:xfrm>
                <a:prstGeom prst="rect">
                  <a:avLst/>
                </a:prstGeom>
              </p:spPr>
            </p:pic>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5917" y="2863207"/>
                  <a:ext cx="544053" cy="406951"/>
                </a:xfrm>
                <a:prstGeom prst="rect">
                  <a:avLst/>
                </a:prstGeom>
              </p:spPr>
            </p:pic>
            <p:sp>
              <p:nvSpPr>
                <p:cNvPr id="47" name="Rectangle 46"/>
                <p:cNvSpPr/>
                <p:nvPr/>
              </p:nvSpPr>
              <p:spPr>
                <a:xfrm>
                  <a:off x="1277854" y="3284827"/>
                  <a:ext cx="59879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Apps</a:t>
                  </a:r>
                  <a:endParaRPr lang="en-US" sz="1371" kern="0">
                    <a:solidFill>
                      <a:sysClr val="windowText" lastClr="000000"/>
                    </a:solidFill>
                    <a:latin typeface="Segoe UI"/>
                  </a:endParaRPr>
                </a:p>
              </p:txBody>
            </p:sp>
            <p:sp>
              <p:nvSpPr>
                <p:cNvPr id="48" name="Rectangle 47"/>
                <p:cNvSpPr/>
                <p:nvPr/>
              </p:nvSpPr>
              <p:spPr>
                <a:xfrm>
                  <a:off x="2075824" y="3284827"/>
                  <a:ext cx="63967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Flows</a:t>
                  </a:r>
                  <a:endParaRPr lang="en-US" sz="1371" kern="0">
                    <a:solidFill>
                      <a:sysClr val="windowText" lastClr="000000"/>
                    </a:solidFill>
                    <a:latin typeface="Segoe UI"/>
                  </a:endParaRPr>
                </a:p>
              </p:txBody>
            </p:sp>
            <p:sp>
              <p:nvSpPr>
                <p:cNvPr id="49" name="Rectangle 48"/>
                <p:cNvSpPr/>
                <p:nvPr/>
              </p:nvSpPr>
              <p:spPr>
                <a:xfrm>
                  <a:off x="2947694" y="3292582"/>
                  <a:ext cx="592250"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CDM</a:t>
                  </a:r>
                  <a:endParaRPr lang="en-US" sz="1371" kern="0">
                    <a:solidFill>
                      <a:sysClr val="windowText" lastClr="000000"/>
                    </a:solidFill>
                    <a:latin typeface="Segoe UI"/>
                  </a:endParaRPr>
                </a:p>
              </p:txBody>
            </p:sp>
          </p:grpSp>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9981" y="6514683"/>
                <a:ext cx="517289" cy="517289"/>
              </a:xfrm>
              <a:prstGeom prst="rect">
                <a:avLst/>
              </a:prstGeom>
            </p:spPr>
          </p:pic>
        </p:grpSp>
        <p:grpSp>
          <p:nvGrpSpPr>
            <p:cNvPr id="29" name="Group 28"/>
            <p:cNvGrpSpPr/>
            <p:nvPr/>
          </p:nvGrpSpPr>
          <p:grpSpPr>
            <a:xfrm>
              <a:off x="8286613" y="3435956"/>
              <a:ext cx="2902002" cy="1507780"/>
              <a:chOff x="8775125" y="5799780"/>
              <a:chExt cx="2902002" cy="1507780"/>
            </a:xfrm>
          </p:grpSpPr>
          <p:sp>
            <p:nvSpPr>
              <p:cNvPr id="30" name="Rounded Rectangle 32"/>
              <p:cNvSpPr/>
              <p:nvPr/>
            </p:nvSpPr>
            <p:spPr>
              <a:xfrm>
                <a:off x="8784506" y="5809694"/>
                <a:ext cx="2844437" cy="1497866"/>
              </a:xfrm>
              <a:prstGeom prst="roundRect">
                <a:avLst>
                  <a:gd name="adj" fmla="val 0"/>
                </a:avLst>
              </a:prstGeom>
              <a:solidFill>
                <a:schemeClr val="bg1"/>
              </a:solidFill>
              <a:ln w="127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dirty="0">
                  <a:solidFill>
                    <a:sysClr val="windowText" lastClr="000000"/>
                  </a:solidFill>
                  <a:latin typeface="Segoe UI"/>
                </a:endParaRPr>
              </a:p>
            </p:txBody>
          </p:sp>
          <p:sp>
            <p:nvSpPr>
              <p:cNvPr id="31" name="Rounded Rectangle 31"/>
              <p:cNvSpPr/>
              <p:nvPr/>
            </p:nvSpPr>
            <p:spPr>
              <a:xfrm>
                <a:off x="8775125" y="5799780"/>
                <a:ext cx="2857517" cy="575946"/>
              </a:xfrm>
              <a:prstGeom prst="roundRect">
                <a:avLst>
                  <a:gd name="adj" fmla="val 0"/>
                </a:avLst>
              </a:prstGeom>
              <a:solidFill>
                <a:schemeClr val="accent6"/>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sp>
            <p:nvSpPr>
              <p:cNvPr id="32" name="TextBox 31"/>
              <p:cNvSpPr txBox="1"/>
              <p:nvPr/>
            </p:nvSpPr>
            <p:spPr>
              <a:xfrm>
                <a:off x="8849519" y="5927397"/>
                <a:ext cx="2827608" cy="345212"/>
              </a:xfrm>
              <a:prstGeom prst="rect">
                <a:avLst/>
              </a:prstGeom>
              <a:noFill/>
            </p:spPr>
            <p:txBody>
              <a:bodyPr wrap="square" rtlCol="0">
                <a:spAutoFit/>
              </a:bodyPr>
              <a:lstStyle/>
              <a:p>
                <a:pPr algn="ctr" defTabSz="896214">
                  <a:defRPr/>
                </a:pPr>
                <a:r>
                  <a:rPr lang="en-US" sz="1567" kern="0">
                    <a:solidFill>
                      <a:srgbClr val="FFFFFF"/>
                    </a:solidFill>
                    <a:latin typeface="Segoe UI Light"/>
                    <a:ea typeface="Segoe UI" charset="0"/>
                    <a:cs typeface="Segoe UI" charset="0"/>
                  </a:rPr>
                  <a:t>Contoso Australia</a:t>
                </a:r>
              </a:p>
            </p:txBody>
          </p:sp>
          <p:grpSp>
            <p:nvGrpSpPr>
              <p:cNvPr id="33" name="Group 32"/>
              <p:cNvGrpSpPr/>
              <p:nvPr/>
            </p:nvGrpSpPr>
            <p:grpSpPr>
              <a:xfrm>
                <a:off x="9046292" y="6557203"/>
                <a:ext cx="2262090" cy="743192"/>
                <a:chOff x="1277854" y="2863207"/>
                <a:chExt cx="2262090" cy="743192"/>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0265" y="2868084"/>
                  <a:ext cx="544053" cy="406952"/>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5917" y="2863207"/>
                  <a:ext cx="544053" cy="406951"/>
                </a:xfrm>
                <a:prstGeom prst="rect">
                  <a:avLst/>
                </a:prstGeom>
              </p:spPr>
            </p:pic>
            <p:sp>
              <p:nvSpPr>
                <p:cNvPr id="37" name="Rectangle 36"/>
                <p:cNvSpPr/>
                <p:nvPr/>
              </p:nvSpPr>
              <p:spPr>
                <a:xfrm>
                  <a:off x="1277854" y="3284827"/>
                  <a:ext cx="59879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Apps</a:t>
                  </a:r>
                  <a:endParaRPr lang="en-US" sz="1371" kern="0">
                    <a:solidFill>
                      <a:sysClr val="windowText" lastClr="000000"/>
                    </a:solidFill>
                    <a:latin typeface="Segoe UI"/>
                  </a:endParaRPr>
                </a:p>
              </p:txBody>
            </p:sp>
            <p:sp>
              <p:nvSpPr>
                <p:cNvPr id="38" name="Rectangle 37"/>
                <p:cNvSpPr/>
                <p:nvPr/>
              </p:nvSpPr>
              <p:spPr>
                <a:xfrm>
                  <a:off x="2075824" y="3284827"/>
                  <a:ext cx="63967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Flows</a:t>
                  </a:r>
                  <a:endParaRPr lang="en-US" sz="1371" kern="0">
                    <a:solidFill>
                      <a:sysClr val="windowText" lastClr="000000"/>
                    </a:solidFill>
                    <a:latin typeface="Segoe UI"/>
                  </a:endParaRPr>
                </a:p>
              </p:txBody>
            </p:sp>
            <p:sp>
              <p:nvSpPr>
                <p:cNvPr id="39" name="Rectangle 38"/>
                <p:cNvSpPr/>
                <p:nvPr/>
              </p:nvSpPr>
              <p:spPr>
                <a:xfrm>
                  <a:off x="2947694" y="3292582"/>
                  <a:ext cx="592250"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CDM</a:t>
                  </a:r>
                  <a:endParaRPr lang="en-US" sz="1371" kern="0">
                    <a:solidFill>
                      <a:sysClr val="windowText" lastClr="000000"/>
                    </a:solidFill>
                    <a:latin typeface="Segoe UI"/>
                  </a:endParaRPr>
                </a:p>
              </p:txBody>
            </p:sp>
          </p:grpSp>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9981" y="6514683"/>
                <a:ext cx="517289" cy="517289"/>
              </a:xfrm>
              <a:prstGeom prst="rect">
                <a:avLst/>
              </a:prstGeom>
            </p:spPr>
          </p:pic>
        </p:grpSp>
      </p:grpSp>
      <p:grpSp>
        <p:nvGrpSpPr>
          <p:cNvPr id="60" name="Group 59"/>
          <p:cNvGrpSpPr/>
          <p:nvPr/>
        </p:nvGrpSpPr>
        <p:grpSpPr>
          <a:xfrm>
            <a:off x="4789298" y="3309896"/>
            <a:ext cx="2844552" cy="1477930"/>
            <a:chOff x="8775125" y="5799780"/>
            <a:chExt cx="2902002" cy="1507780"/>
          </a:xfrm>
        </p:grpSpPr>
        <p:sp>
          <p:nvSpPr>
            <p:cNvPr id="61" name="Rounded Rectangle 32"/>
            <p:cNvSpPr/>
            <p:nvPr/>
          </p:nvSpPr>
          <p:spPr>
            <a:xfrm>
              <a:off x="8784506" y="5809694"/>
              <a:ext cx="2844437" cy="1497866"/>
            </a:xfrm>
            <a:prstGeom prst="roundRect">
              <a:avLst>
                <a:gd name="adj" fmla="val 0"/>
              </a:avLst>
            </a:prstGeom>
            <a:solidFill>
              <a:schemeClr val="bg1"/>
            </a:solidFill>
            <a:ln w="127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US" sz="1765" kern="0">
                  <a:solidFill>
                    <a:sysClr val="windowText" lastClr="000000"/>
                  </a:solidFill>
                  <a:latin typeface="Segoe UI"/>
                </a:rPr>
                <a:t>b</a:t>
              </a:r>
            </a:p>
          </p:txBody>
        </p:sp>
        <p:sp>
          <p:nvSpPr>
            <p:cNvPr id="62" name="Rounded Rectangle 31"/>
            <p:cNvSpPr/>
            <p:nvPr/>
          </p:nvSpPr>
          <p:spPr>
            <a:xfrm>
              <a:off x="8775125" y="5799780"/>
              <a:ext cx="2857517" cy="575946"/>
            </a:xfrm>
            <a:prstGeom prst="roundRect">
              <a:avLst>
                <a:gd name="adj" fmla="val 0"/>
              </a:avLst>
            </a:prstGeom>
            <a:solidFill>
              <a:srgbClr val="00B050"/>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sp>
          <p:nvSpPr>
            <p:cNvPr id="63" name="TextBox 62"/>
            <p:cNvSpPr txBox="1"/>
            <p:nvPr/>
          </p:nvSpPr>
          <p:spPr>
            <a:xfrm>
              <a:off x="8849519" y="5927397"/>
              <a:ext cx="2827608" cy="345212"/>
            </a:xfrm>
            <a:prstGeom prst="rect">
              <a:avLst/>
            </a:prstGeom>
            <a:noFill/>
          </p:spPr>
          <p:txBody>
            <a:bodyPr wrap="square" rtlCol="0">
              <a:spAutoFit/>
            </a:bodyPr>
            <a:lstStyle/>
            <a:p>
              <a:pPr algn="ctr" defTabSz="896214">
                <a:defRPr/>
              </a:pPr>
              <a:r>
                <a:rPr lang="en-US" sz="1567" kern="0">
                  <a:solidFill>
                    <a:srgbClr val="FFFFFF"/>
                  </a:solidFill>
                  <a:latin typeface="Segoe UI Light"/>
                  <a:ea typeface="Segoe UI" charset="0"/>
                  <a:cs typeface="Segoe UI" charset="0"/>
                </a:rPr>
                <a:t>Contoso Australia</a:t>
              </a:r>
            </a:p>
          </p:txBody>
        </p:sp>
        <p:grpSp>
          <p:nvGrpSpPr>
            <p:cNvPr id="64" name="Group 63"/>
            <p:cNvGrpSpPr/>
            <p:nvPr/>
          </p:nvGrpSpPr>
          <p:grpSpPr>
            <a:xfrm>
              <a:off x="9046292" y="6557203"/>
              <a:ext cx="2262090" cy="743192"/>
              <a:chOff x="1277854" y="2863207"/>
              <a:chExt cx="2262090" cy="743192"/>
            </a:xfrm>
          </p:grpSpPr>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0265" y="2868084"/>
                <a:ext cx="544053" cy="406952"/>
              </a:xfrm>
              <a:prstGeom prst="rect">
                <a:avLst/>
              </a:prstGeom>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5917" y="2863207"/>
                <a:ext cx="544053" cy="406951"/>
              </a:xfrm>
              <a:prstGeom prst="rect">
                <a:avLst/>
              </a:prstGeom>
            </p:spPr>
          </p:pic>
          <p:sp>
            <p:nvSpPr>
              <p:cNvPr id="68" name="Rectangle 67"/>
              <p:cNvSpPr/>
              <p:nvPr/>
            </p:nvSpPr>
            <p:spPr>
              <a:xfrm>
                <a:off x="1277854" y="3284827"/>
                <a:ext cx="59879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Apps</a:t>
                </a:r>
                <a:endParaRPr lang="en-US" sz="1371" kern="0">
                  <a:solidFill>
                    <a:sysClr val="windowText" lastClr="000000"/>
                  </a:solidFill>
                  <a:latin typeface="Segoe UI"/>
                </a:endParaRPr>
              </a:p>
            </p:txBody>
          </p:sp>
          <p:sp>
            <p:nvSpPr>
              <p:cNvPr id="69" name="Rectangle 68"/>
              <p:cNvSpPr/>
              <p:nvPr/>
            </p:nvSpPr>
            <p:spPr>
              <a:xfrm>
                <a:off x="2075824" y="3284827"/>
                <a:ext cx="63967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Flows</a:t>
                </a:r>
                <a:endParaRPr lang="en-US" sz="1371" kern="0">
                  <a:solidFill>
                    <a:sysClr val="windowText" lastClr="000000"/>
                  </a:solidFill>
                  <a:latin typeface="Segoe UI"/>
                </a:endParaRPr>
              </a:p>
            </p:txBody>
          </p:sp>
          <p:sp>
            <p:nvSpPr>
              <p:cNvPr id="70" name="Rectangle 69"/>
              <p:cNvSpPr/>
              <p:nvPr/>
            </p:nvSpPr>
            <p:spPr>
              <a:xfrm>
                <a:off x="2947694" y="3292582"/>
                <a:ext cx="592250"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CDM</a:t>
                </a:r>
                <a:endParaRPr lang="en-US" sz="1371" kern="0">
                  <a:solidFill>
                    <a:sysClr val="windowText" lastClr="000000"/>
                  </a:solidFill>
                  <a:latin typeface="Segoe UI"/>
                </a:endParaRPr>
              </a:p>
            </p:txBody>
          </p:sp>
        </p:grp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9981" y="6514683"/>
              <a:ext cx="517289" cy="517289"/>
            </a:xfrm>
            <a:prstGeom prst="rect">
              <a:avLst/>
            </a:prstGeom>
          </p:spPr>
        </p:pic>
      </p:grpSp>
      <p:grpSp>
        <p:nvGrpSpPr>
          <p:cNvPr id="71" name="Group 70"/>
          <p:cNvGrpSpPr/>
          <p:nvPr/>
        </p:nvGrpSpPr>
        <p:grpSpPr>
          <a:xfrm>
            <a:off x="4589422" y="3528857"/>
            <a:ext cx="2844552" cy="1477930"/>
            <a:chOff x="8775125" y="5799780"/>
            <a:chExt cx="2902002" cy="1507780"/>
          </a:xfrm>
        </p:grpSpPr>
        <p:sp>
          <p:nvSpPr>
            <p:cNvPr id="72" name="Rounded Rectangle 32"/>
            <p:cNvSpPr/>
            <p:nvPr/>
          </p:nvSpPr>
          <p:spPr>
            <a:xfrm>
              <a:off x="8784506" y="5809694"/>
              <a:ext cx="2844437" cy="1497866"/>
            </a:xfrm>
            <a:prstGeom prst="roundRect">
              <a:avLst>
                <a:gd name="adj" fmla="val 0"/>
              </a:avLst>
            </a:prstGeom>
            <a:solidFill>
              <a:schemeClr val="bg1"/>
            </a:solidFill>
            <a:ln w="1905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dirty="0">
                <a:solidFill>
                  <a:sysClr val="windowText" lastClr="000000"/>
                </a:solidFill>
                <a:latin typeface="Segoe UI"/>
              </a:endParaRPr>
            </a:p>
          </p:txBody>
        </p:sp>
        <p:sp>
          <p:nvSpPr>
            <p:cNvPr id="73" name="Rounded Rectangle 31"/>
            <p:cNvSpPr/>
            <p:nvPr/>
          </p:nvSpPr>
          <p:spPr>
            <a:xfrm>
              <a:off x="8775125" y="5799780"/>
              <a:ext cx="2857517" cy="575946"/>
            </a:xfrm>
            <a:prstGeom prst="roundRect">
              <a:avLst>
                <a:gd name="adj" fmla="val 0"/>
              </a:avLst>
            </a:prstGeom>
            <a:solidFill>
              <a:srgbClr val="00B050"/>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sp>
          <p:nvSpPr>
            <p:cNvPr id="74" name="TextBox 73"/>
            <p:cNvSpPr txBox="1"/>
            <p:nvPr/>
          </p:nvSpPr>
          <p:spPr>
            <a:xfrm>
              <a:off x="8849519" y="5927397"/>
              <a:ext cx="2827608" cy="345212"/>
            </a:xfrm>
            <a:prstGeom prst="rect">
              <a:avLst/>
            </a:prstGeom>
            <a:noFill/>
          </p:spPr>
          <p:txBody>
            <a:bodyPr wrap="square" rtlCol="0">
              <a:spAutoFit/>
            </a:bodyPr>
            <a:lstStyle/>
            <a:p>
              <a:pPr algn="ctr" defTabSz="896214">
                <a:defRPr/>
              </a:pPr>
              <a:r>
                <a:rPr lang="en-US" sz="1567" kern="0">
                  <a:solidFill>
                    <a:srgbClr val="FFFFFF"/>
                  </a:solidFill>
                  <a:latin typeface="Segoe UI Light"/>
                  <a:ea typeface="Segoe UI" charset="0"/>
                  <a:cs typeface="Segoe UI" charset="0"/>
                </a:rPr>
                <a:t>Contoso Canada</a:t>
              </a:r>
            </a:p>
          </p:txBody>
        </p:sp>
        <p:grpSp>
          <p:nvGrpSpPr>
            <p:cNvPr id="75" name="Group 74"/>
            <p:cNvGrpSpPr/>
            <p:nvPr/>
          </p:nvGrpSpPr>
          <p:grpSpPr>
            <a:xfrm>
              <a:off x="9046292" y="6557203"/>
              <a:ext cx="2262090" cy="743192"/>
              <a:chOff x="1277854" y="2863207"/>
              <a:chExt cx="2262090" cy="743192"/>
            </a:xfrm>
          </p:grpSpPr>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0265" y="2868084"/>
                <a:ext cx="544053" cy="406952"/>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5917" y="2863207"/>
                <a:ext cx="544053" cy="406951"/>
              </a:xfrm>
              <a:prstGeom prst="rect">
                <a:avLst/>
              </a:prstGeom>
            </p:spPr>
          </p:pic>
          <p:sp>
            <p:nvSpPr>
              <p:cNvPr id="79" name="Rectangle 78"/>
              <p:cNvSpPr/>
              <p:nvPr/>
            </p:nvSpPr>
            <p:spPr>
              <a:xfrm>
                <a:off x="1277854" y="3284827"/>
                <a:ext cx="59879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Apps</a:t>
                </a:r>
                <a:endParaRPr lang="en-US" sz="1371" kern="0">
                  <a:solidFill>
                    <a:sysClr val="windowText" lastClr="000000"/>
                  </a:solidFill>
                  <a:latin typeface="Segoe UI"/>
                </a:endParaRPr>
              </a:p>
            </p:txBody>
          </p:sp>
          <p:sp>
            <p:nvSpPr>
              <p:cNvPr id="80" name="Rectangle 79"/>
              <p:cNvSpPr/>
              <p:nvPr/>
            </p:nvSpPr>
            <p:spPr>
              <a:xfrm>
                <a:off x="2075824" y="3284827"/>
                <a:ext cx="63967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Flows</a:t>
                </a:r>
                <a:endParaRPr lang="en-US" sz="1371" kern="0">
                  <a:solidFill>
                    <a:sysClr val="windowText" lastClr="000000"/>
                  </a:solidFill>
                  <a:latin typeface="Segoe UI"/>
                </a:endParaRPr>
              </a:p>
            </p:txBody>
          </p:sp>
          <p:sp>
            <p:nvSpPr>
              <p:cNvPr id="81" name="Rectangle 80"/>
              <p:cNvSpPr/>
              <p:nvPr/>
            </p:nvSpPr>
            <p:spPr>
              <a:xfrm>
                <a:off x="2947694" y="3292582"/>
                <a:ext cx="592250"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CDM</a:t>
                </a:r>
                <a:endParaRPr lang="en-US" sz="1371" kern="0">
                  <a:solidFill>
                    <a:sysClr val="windowText" lastClr="000000"/>
                  </a:solidFill>
                  <a:latin typeface="Segoe UI"/>
                </a:endParaRPr>
              </a:p>
            </p:txBody>
          </p:sp>
        </p:grpSp>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9981" y="6514683"/>
              <a:ext cx="517289" cy="517289"/>
            </a:xfrm>
            <a:prstGeom prst="rect">
              <a:avLst/>
            </a:prstGeom>
          </p:spPr>
        </p:pic>
      </p:grpSp>
      <p:sp>
        <p:nvSpPr>
          <p:cNvPr id="82" name="TextBox 81"/>
          <p:cNvSpPr txBox="1"/>
          <p:nvPr/>
        </p:nvSpPr>
        <p:spPr>
          <a:xfrm>
            <a:off x="4829841" y="2999905"/>
            <a:ext cx="618137" cy="452526"/>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175" kern="0">
                <a:gradFill>
                  <a:gsLst>
                    <a:gs pos="2917">
                      <a:srgbClr val="505050"/>
                    </a:gs>
                    <a:gs pos="30000">
                      <a:srgbClr val="505050"/>
                    </a:gs>
                  </a:gsLst>
                  <a:lin ang="5400000" scaled="0"/>
                </a:gradFill>
                <a:latin typeface="Segoe UI Light"/>
              </a:rPr>
              <a:t>Dev</a:t>
            </a:r>
          </a:p>
        </p:txBody>
      </p:sp>
      <p:sp>
        <p:nvSpPr>
          <p:cNvPr id="83" name="TextBox 82"/>
          <p:cNvSpPr txBox="1"/>
          <p:nvPr/>
        </p:nvSpPr>
        <p:spPr>
          <a:xfrm>
            <a:off x="4650763" y="3192115"/>
            <a:ext cx="611887" cy="449154"/>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175" kern="0">
                <a:gradFill>
                  <a:gsLst>
                    <a:gs pos="2917">
                      <a:srgbClr val="505050"/>
                    </a:gs>
                    <a:gs pos="30000">
                      <a:srgbClr val="505050"/>
                    </a:gs>
                  </a:gsLst>
                  <a:lin ang="5400000" scaled="0"/>
                </a:gradFill>
                <a:latin typeface="Segoe UI Light"/>
              </a:rPr>
              <a:t>Test</a:t>
            </a:r>
          </a:p>
        </p:txBody>
      </p:sp>
      <p:sp>
        <p:nvSpPr>
          <p:cNvPr id="84" name="TextBox 83"/>
          <p:cNvSpPr txBox="1"/>
          <p:nvPr/>
        </p:nvSpPr>
        <p:spPr>
          <a:xfrm>
            <a:off x="4458982" y="3430487"/>
            <a:ext cx="680973" cy="455663"/>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175" kern="0">
                <a:gradFill>
                  <a:gsLst>
                    <a:gs pos="2917">
                      <a:srgbClr val="505050"/>
                    </a:gs>
                    <a:gs pos="30000">
                      <a:srgbClr val="505050"/>
                    </a:gs>
                  </a:gsLst>
                  <a:lin ang="5400000" scaled="0"/>
                </a:gradFill>
                <a:latin typeface="Segoe UI Light"/>
              </a:rPr>
              <a:t>Prod</a:t>
            </a:r>
          </a:p>
        </p:txBody>
      </p:sp>
      <p:sp>
        <p:nvSpPr>
          <p:cNvPr id="85" name="TextBox 84"/>
          <p:cNvSpPr txBox="1"/>
          <p:nvPr/>
        </p:nvSpPr>
        <p:spPr>
          <a:xfrm>
            <a:off x="8328050" y="2948560"/>
            <a:ext cx="618137" cy="452526"/>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175" kern="0">
                <a:gradFill>
                  <a:gsLst>
                    <a:gs pos="2917">
                      <a:srgbClr val="505050"/>
                    </a:gs>
                    <a:gs pos="30000">
                      <a:srgbClr val="505050"/>
                    </a:gs>
                  </a:gsLst>
                  <a:lin ang="5400000" scaled="0"/>
                </a:gradFill>
                <a:latin typeface="Segoe UI Light"/>
              </a:rPr>
              <a:t>Dev</a:t>
            </a:r>
          </a:p>
        </p:txBody>
      </p:sp>
      <p:sp>
        <p:nvSpPr>
          <p:cNvPr id="86" name="TextBox 85"/>
          <p:cNvSpPr txBox="1"/>
          <p:nvPr/>
        </p:nvSpPr>
        <p:spPr>
          <a:xfrm>
            <a:off x="8148971" y="3140772"/>
            <a:ext cx="611887" cy="449154"/>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175" kern="0">
                <a:gradFill>
                  <a:gsLst>
                    <a:gs pos="2917">
                      <a:srgbClr val="505050"/>
                    </a:gs>
                    <a:gs pos="30000">
                      <a:srgbClr val="505050"/>
                    </a:gs>
                  </a:gsLst>
                  <a:lin ang="5400000" scaled="0"/>
                </a:gradFill>
                <a:latin typeface="Segoe UI Light"/>
              </a:rPr>
              <a:t>Test</a:t>
            </a:r>
          </a:p>
        </p:txBody>
      </p:sp>
      <p:sp>
        <p:nvSpPr>
          <p:cNvPr id="87" name="TextBox 86"/>
          <p:cNvSpPr txBox="1"/>
          <p:nvPr/>
        </p:nvSpPr>
        <p:spPr>
          <a:xfrm>
            <a:off x="7957189" y="3379142"/>
            <a:ext cx="680973" cy="455663"/>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175" kern="0">
                <a:gradFill>
                  <a:gsLst>
                    <a:gs pos="2917">
                      <a:srgbClr val="505050"/>
                    </a:gs>
                    <a:gs pos="30000">
                      <a:srgbClr val="505050"/>
                    </a:gs>
                  </a:gsLst>
                  <a:lin ang="5400000" scaled="0"/>
                </a:gradFill>
                <a:latin typeface="Segoe UI Light"/>
              </a:rPr>
              <a:t>Prod</a:t>
            </a:r>
          </a:p>
        </p:txBody>
      </p:sp>
      <p:grpSp>
        <p:nvGrpSpPr>
          <p:cNvPr id="88" name="Group 87"/>
          <p:cNvGrpSpPr/>
          <p:nvPr/>
        </p:nvGrpSpPr>
        <p:grpSpPr>
          <a:xfrm>
            <a:off x="1061022" y="3078150"/>
            <a:ext cx="2844552" cy="1477930"/>
            <a:chOff x="8775125" y="5799780"/>
            <a:chExt cx="2902002" cy="1507780"/>
          </a:xfrm>
        </p:grpSpPr>
        <p:sp>
          <p:nvSpPr>
            <p:cNvPr id="89" name="Rounded Rectangle 32"/>
            <p:cNvSpPr/>
            <p:nvPr/>
          </p:nvSpPr>
          <p:spPr>
            <a:xfrm>
              <a:off x="8784506" y="5809694"/>
              <a:ext cx="2844437" cy="1497866"/>
            </a:xfrm>
            <a:prstGeom prst="roundRect">
              <a:avLst>
                <a:gd name="adj" fmla="val 0"/>
              </a:avLst>
            </a:prstGeom>
            <a:solidFill>
              <a:schemeClr val="bg1"/>
            </a:solidFill>
            <a:ln w="127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US" sz="1765" kern="0">
                  <a:solidFill>
                    <a:sysClr val="windowText" lastClr="000000"/>
                  </a:solidFill>
                  <a:latin typeface="Segoe UI"/>
                </a:rPr>
                <a:t>b</a:t>
              </a:r>
            </a:p>
          </p:txBody>
        </p:sp>
        <p:sp>
          <p:nvSpPr>
            <p:cNvPr id="90" name="Rounded Rectangle 31"/>
            <p:cNvSpPr/>
            <p:nvPr/>
          </p:nvSpPr>
          <p:spPr>
            <a:xfrm>
              <a:off x="8775125" y="5799780"/>
              <a:ext cx="2857517" cy="575946"/>
            </a:xfrm>
            <a:prstGeom prst="roundRect">
              <a:avLst>
                <a:gd name="adj" fmla="val 0"/>
              </a:avLst>
            </a:prstGeom>
            <a:solidFill>
              <a:schemeClr val="accent2"/>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sp>
          <p:nvSpPr>
            <p:cNvPr id="91" name="TextBox 90"/>
            <p:cNvSpPr txBox="1"/>
            <p:nvPr/>
          </p:nvSpPr>
          <p:spPr>
            <a:xfrm>
              <a:off x="8849519" y="5927397"/>
              <a:ext cx="2827608" cy="345212"/>
            </a:xfrm>
            <a:prstGeom prst="rect">
              <a:avLst/>
            </a:prstGeom>
            <a:noFill/>
          </p:spPr>
          <p:txBody>
            <a:bodyPr wrap="square" rtlCol="0">
              <a:spAutoFit/>
            </a:bodyPr>
            <a:lstStyle/>
            <a:p>
              <a:pPr algn="ctr" defTabSz="896214">
                <a:defRPr/>
              </a:pPr>
              <a:r>
                <a:rPr lang="en-US" sz="1567" kern="0">
                  <a:solidFill>
                    <a:srgbClr val="FFFFFF"/>
                  </a:solidFill>
                  <a:latin typeface="Segoe UI Light"/>
                  <a:ea typeface="Segoe UI" charset="0"/>
                  <a:cs typeface="Segoe UI" charset="0"/>
                </a:rPr>
                <a:t>Contoso Australia</a:t>
              </a:r>
            </a:p>
          </p:txBody>
        </p:sp>
        <p:grpSp>
          <p:nvGrpSpPr>
            <p:cNvPr id="92" name="Group 91"/>
            <p:cNvGrpSpPr/>
            <p:nvPr/>
          </p:nvGrpSpPr>
          <p:grpSpPr>
            <a:xfrm>
              <a:off x="9046292" y="6557203"/>
              <a:ext cx="2262090" cy="743192"/>
              <a:chOff x="1277854" y="2863207"/>
              <a:chExt cx="2262090" cy="743192"/>
            </a:xfrm>
          </p:grpSpPr>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0265" y="2868084"/>
                <a:ext cx="544053" cy="406952"/>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5917" y="2863207"/>
                <a:ext cx="544053" cy="406951"/>
              </a:xfrm>
              <a:prstGeom prst="rect">
                <a:avLst/>
              </a:prstGeom>
            </p:spPr>
          </p:pic>
          <p:sp>
            <p:nvSpPr>
              <p:cNvPr id="96" name="Rectangle 95"/>
              <p:cNvSpPr/>
              <p:nvPr/>
            </p:nvSpPr>
            <p:spPr>
              <a:xfrm>
                <a:off x="1277854" y="3284827"/>
                <a:ext cx="59879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Apps</a:t>
                </a:r>
                <a:endParaRPr lang="en-US" sz="1371" kern="0">
                  <a:solidFill>
                    <a:sysClr val="windowText" lastClr="000000"/>
                  </a:solidFill>
                  <a:latin typeface="Segoe UI"/>
                </a:endParaRPr>
              </a:p>
            </p:txBody>
          </p:sp>
          <p:sp>
            <p:nvSpPr>
              <p:cNvPr id="97" name="Rectangle 96"/>
              <p:cNvSpPr/>
              <p:nvPr/>
            </p:nvSpPr>
            <p:spPr>
              <a:xfrm>
                <a:off x="2075824" y="3284827"/>
                <a:ext cx="63967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Flows</a:t>
                </a:r>
                <a:endParaRPr lang="en-US" sz="1371" kern="0">
                  <a:solidFill>
                    <a:sysClr val="windowText" lastClr="000000"/>
                  </a:solidFill>
                  <a:latin typeface="Segoe UI"/>
                </a:endParaRPr>
              </a:p>
            </p:txBody>
          </p:sp>
          <p:sp>
            <p:nvSpPr>
              <p:cNvPr id="98" name="Rectangle 97"/>
              <p:cNvSpPr/>
              <p:nvPr/>
            </p:nvSpPr>
            <p:spPr>
              <a:xfrm>
                <a:off x="2947694" y="3292582"/>
                <a:ext cx="592250"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CDM</a:t>
                </a:r>
                <a:endParaRPr lang="en-US" sz="1371" kern="0">
                  <a:solidFill>
                    <a:sysClr val="windowText" lastClr="000000"/>
                  </a:solidFill>
                  <a:latin typeface="Segoe UI"/>
                </a:endParaRPr>
              </a:p>
            </p:txBody>
          </p:sp>
        </p:grpSp>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9981" y="6514683"/>
              <a:ext cx="517289" cy="517289"/>
            </a:xfrm>
            <a:prstGeom prst="rect">
              <a:avLst/>
            </a:prstGeom>
          </p:spPr>
        </p:pic>
      </p:grpSp>
      <p:sp>
        <p:nvSpPr>
          <p:cNvPr id="99" name="TextBox 98"/>
          <p:cNvSpPr txBox="1"/>
          <p:nvPr/>
        </p:nvSpPr>
        <p:spPr>
          <a:xfrm>
            <a:off x="623302" y="3521056"/>
            <a:ext cx="3023632" cy="338378"/>
          </a:xfrm>
          <a:prstGeom prst="rect">
            <a:avLst/>
          </a:prstGeom>
          <a:noFill/>
        </p:spPr>
        <p:txBody>
          <a:bodyPr wrap="square" rtlCol="0">
            <a:spAutoFit/>
          </a:bodyPr>
          <a:lstStyle/>
          <a:p>
            <a:pPr algn="ctr" defTabSz="896214">
              <a:defRPr/>
            </a:pPr>
            <a:r>
              <a:rPr lang="en-US" sz="1567" kern="0">
                <a:solidFill>
                  <a:srgbClr val="FFFFFF"/>
                </a:solidFill>
                <a:latin typeface="Segoe UI Light"/>
                <a:ea typeface="Segoe UI" charset="0"/>
                <a:cs typeface="Segoe UI" charset="0"/>
              </a:rPr>
              <a:t>Contoso Canada</a:t>
            </a:r>
          </a:p>
        </p:txBody>
      </p:sp>
      <p:grpSp>
        <p:nvGrpSpPr>
          <p:cNvPr id="100" name="Group 99"/>
          <p:cNvGrpSpPr/>
          <p:nvPr/>
        </p:nvGrpSpPr>
        <p:grpSpPr>
          <a:xfrm>
            <a:off x="882474" y="3259960"/>
            <a:ext cx="2844552" cy="1477930"/>
            <a:chOff x="8775125" y="5799780"/>
            <a:chExt cx="2902002" cy="1507780"/>
          </a:xfrm>
        </p:grpSpPr>
        <p:sp>
          <p:nvSpPr>
            <p:cNvPr id="101" name="Rounded Rectangle 32"/>
            <p:cNvSpPr/>
            <p:nvPr/>
          </p:nvSpPr>
          <p:spPr>
            <a:xfrm>
              <a:off x="8784506" y="5809694"/>
              <a:ext cx="2844437" cy="1497866"/>
            </a:xfrm>
            <a:prstGeom prst="roundRect">
              <a:avLst>
                <a:gd name="adj" fmla="val 0"/>
              </a:avLst>
            </a:prstGeom>
            <a:solidFill>
              <a:schemeClr val="bg1"/>
            </a:solidFill>
            <a:ln w="127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US" sz="1765" kern="0">
                  <a:solidFill>
                    <a:sysClr val="windowText" lastClr="000000"/>
                  </a:solidFill>
                  <a:latin typeface="Segoe UI"/>
                </a:rPr>
                <a:t>b</a:t>
              </a:r>
            </a:p>
          </p:txBody>
        </p:sp>
        <p:sp>
          <p:nvSpPr>
            <p:cNvPr id="102" name="Rounded Rectangle 31"/>
            <p:cNvSpPr/>
            <p:nvPr/>
          </p:nvSpPr>
          <p:spPr>
            <a:xfrm>
              <a:off x="8775125" y="5799780"/>
              <a:ext cx="2857517" cy="575946"/>
            </a:xfrm>
            <a:prstGeom prst="roundRect">
              <a:avLst>
                <a:gd name="adj" fmla="val 0"/>
              </a:avLst>
            </a:prstGeom>
            <a:solidFill>
              <a:schemeClr val="accent2"/>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sp>
          <p:nvSpPr>
            <p:cNvPr id="103" name="TextBox 102"/>
            <p:cNvSpPr txBox="1"/>
            <p:nvPr/>
          </p:nvSpPr>
          <p:spPr>
            <a:xfrm>
              <a:off x="8849519" y="5927397"/>
              <a:ext cx="2827608" cy="345212"/>
            </a:xfrm>
            <a:prstGeom prst="rect">
              <a:avLst/>
            </a:prstGeom>
            <a:noFill/>
          </p:spPr>
          <p:txBody>
            <a:bodyPr wrap="square" rtlCol="0">
              <a:spAutoFit/>
            </a:bodyPr>
            <a:lstStyle/>
            <a:p>
              <a:pPr algn="ctr" defTabSz="896214">
                <a:defRPr/>
              </a:pPr>
              <a:r>
                <a:rPr lang="en-US" sz="1567" kern="0">
                  <a:solidFill>
                    <a:srgbClr val="FFFFFF"/>
                  </a:solidFill>
                  <a:latin typeface="Segoe UI Light"/>
                  <a:ea typeface="Segoe UI" charset="0"/>
                  <a:cs typeface="Segoe UI" charset="0"/>
                </a:rPr>
                <a:t>Contoso Australia</a:t>
              </a:r>
            </a:p>
          </p:txBody>
        </p:sp>
        <p:grpSp>
          <p:nvGrpSpPr>
            <p:cNvPr id="104" name="Group 103"/>
            <p:cNvGrpSpPr/>
            <p:nvPr/>
          </p:nvGrpSpPr>
          <p:grpSpPr>
            <a:xfrm>
              <a:off x="9046292" y="6557203"/>
              <a:ext cx="2262090" cy="743192"/>
              <a:chOff x="1277854" y="2863207"/>
              <a:chExt cx="2262090" cy="743192"/>
            </a:xfrm>
          </p:grpSpPr>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0265" y="2868084"/>
                <a:ext cx="544053" cy="406952"/>
              </a:xfrm>
              <a:prstGeom prst="rect">
                <a:avLst/>
              </a:prstGeom>
            </p:spPr>
          </p:pic>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5917" y="2863207"/>
                <a:ext cx="544053" cy="406951"/>
              </a:xfrm>
              <a:prstGeom prst="rect">
                <a:avLst/>
              </a:prstGeom>
            </p:spPr>
          </p:pic>
          <p:sp>
            <p:nvSpPr>
              <p:cNvPr id="108" name="Rectangle 107"/>
              <p:cNvSpPr/>
              <p:nvPr/>
            </p:nvSpPr>
            <p:spPr>
              <a:xfrm>
                <a:off x="1277854" y="3284827"/>
                <a:ext cx="59879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Apps</a:t>
                </a:r>
                <a:endParaRPr lang="en-US" sz="1371" kern="0">
                  <a:solidFill>
                    <a:sysClr val="windowText" lastClr="000000"/>
                  </a:solidFill>
                  <a:latin typeface="Segoe UI"/>
                </a:endParaRPr>
              </a:p>
            </p:txBody>
          </p:sp>
          <p:sp>
            <p:nvSpPr>
              <p:cNvPr id="109" name="Rectangle 108"/>
              <p:cNvSpPr/>
              <p:nvPr/>
            </p:nvSpPr>
            <p:spPr>
              <a:xfrm>
                <a:off x="2075824" y="3284827"/>
                <a:ext cx="63967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Flows</a:t>
                </a:r>
                <a:endParaRPr lang="en-US" sz="1371" kern="0">
                  <a:solidFill>
                    <a:sysClr val="windowText" lastClr="000000"/>
                  </a:solidFill>
                  <a:latin typeface="Segoe UI"/>
                </a:endParaRPr>
              </a:p>
            </p:txBody>
          </p:sp>
          <p:sp>
            <p:nvSpPr>
              <p:cNvPr id="110" name="Rectangle 109"/>
              <p:cNvSpPr/>
              <p:nvPr/>
            </p:nvSpPr>
            <p:spPr>
              <a:xfrm>
                <a:off x="2947694" y="3292582"/>
                <a:ext cx="592250"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CDM</a:t>
                </a:r>
                <a:endParaRPr lang="en-US" sz="1371" kern="0">
                  <a:solidFill>
                    <a:sysClr val="windowText" lastClr="000000"/>
                  </a:solidFill>
                  <a:latin typeface="Segoe UI"/>
                </a:endParaRPr>
              </a:p>
            </p:txBody>
          </p:sp>
        </p:grpSp>
        <p:pic>
          <p:nvPicPr>
            <p:cNvPr id="105" name="Picture 1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9981" y="6514683"/>
              <a:ext cx="517289" cy="517289"/>
            </a:xfrm>
            <a:prstGeom prst="rect">
              <a:avLst/>
            </a:prstGeom>
          </p:spPr>
        </p:pic>
      </p:grpSp>
      <p:grpSp>
        <p:nvGrpSpPr>
          <p:cNvPr id="111" name="Group 110"/>
          <p:cNvGrpSpPr/>
          <p:nvPr/>
        </p:nvGrpSpPr>
        <p:grpSpPr>
          <a:xfrm>
            <a:off x="682599" y="3478922"/>
            <a:ext cx="2844552" cy="1477930"/>
            <a:chOff x="8775125" y="5799780"/>
            <a:chExt cx="2902002" cy="1507780"/>
          </a:xfrm>
        </p:grpSpPr>
        <p:sp>
          <p:nvSpPr>
            <p:cNvPr id="112" name="Rounded Rectangle 32"/>
            <p:cNvSpPr/>
            <p:nvPr/>
          </p:nvSpPr>
          <p:spPr>
            <a:xfrm>
              <a:off x="8784506" y="5809694"/>
              <a:ext cx="2844437" cy="1497866"/>
            </a:xfrm>
            <a:prstGeom prst="roundRect">
              <a:avLst>
                <a:gd name="adj" fmla="val 0"/>
              </a:avLst>
            </a:prstGeom>
            <a:solidFill>
              <a:schemeClr val="bg1"/>
            </a:solidFill>
            <a:ln w="1905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dirty="0">
                <a:solidFill>
                  <a:sysClr val="windowText" lastClr="000000"/>
                </a:solidFill>
                <a:latin typeface="Segoe UI"/>
              </a:endParaRPr>
            </a:p>
          </p:txBody>
        </p:sp>
        <p:sp>
          <p:nvSpPr>
            <p:cNvPr id="113" name="Rounded Rectangle 31"/>
            <p:cNvSpPr/>
            <p:nvPr/>
          </p:nvSpPr>
          <p:spPr>
            <a:xfrm>
              <a:off x="8775125" y="5799780"/>
              <a:ext cx="2857517" cy="575946"/>
            </a:xfrm>
            <a:prstGeom prst="roundRect">
              <a:avLst>
                <a:gd name="adj" fmla="val 0"/>
              </a:avLst>
            </a:prstGeom>
            <a:solidFill>
              <a:schemeClr val="accent2"/>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sp>
          <p:nvSpPr>
            <p:cNvPr id="114" name="TextBox 113"/>
            <p:cNvSpPr txBox="1"/>
            <p:nvPr/>
          </p:nvSpPr>
          <p:spPr>
            <a:xfrm>
              <a:off x="8849519" y="5927397"/>
              <a:ext cx="2827608" cy="345212"/>
            </a:xfrm>
            <a:prstGeom prst="rect">
              <a:avLst/>
            </a:prstGeom>
            <a:noFill/>
          </p:spPr>
          <p:txBody>
            <a:bodyPr wrap="square" rtlCol="0">
              <a:spAutoFit/>
            </a:bodyPr>
            <a:lstStyle/>
            <a:p>
              <a:pPr algn="ctr" defTabSz="896214">
                <a:defRPr/>
              </a:pPr>
              <a:r>
                <a:rPr lang="en-US" sz="1567" kern="0" dirty="0">
                  <a:solidFill>
                    <a:srgbClr val="FFFFFF"/>
                  </a:solidFill>
                  <a:latin typeface="Segoe UI Light"/>
                  <a:ea typeface="Segoe UI" charset="0"/>
                  <a:cs typeface="Segoe UI" charset="0"/>
                </a:rPr>
                <a:t>Contoso USA</a:t>
              </a:r>
            </a:p>
          </p:txBody>
        </p:sp>
        <p:grpSp>
          <p:nvGrpSpPr>
            <p:cNvPr id="115" name="Group 114"/>
            <p:cNvGrpSpPr/>
            <p:nvPr/>
          </p:nvGrpSpPr>
          <p:grpSpPr>
            <a:xfrm>
              <a:off x="9046292" y="6557203"/>
              <a:ext cx="2262090" cy="743192"/>
              <a:chOff x="1277854" y="2863207"/>
              <a:chExt cx="2262090" cy="743192"/>
            </a:xfrm>
          </p:grpSpPr>
          <p:pic>
            <p:nvPicPr>
              <p:cNvPr id="117" name="Picture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0265" y="2868084"/>
                <a:ext cx="544053" cy="406952"/>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5917" y="2863207"/>
                <a:ext cx="544053" cy="406951"/>
              </a:xfrm>
              <a:prstGeom prst="rect">
                <a:avLst/>
              </a:prstGeom>
            </p:spPr>
          </p:pic>
          <p:sp>
            <p:nvSpPr>
              <p:cNvPr id="119" name="Rectangle 118"/>
              <p:cNvSpPr/>
              <p:nvPr/>
            </p:nvSpPr>
            <p:spPr>
              <a:xfrm>
                <a:off x="1277854" y="3284827"/>
                <a:ext cx="59879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Apps</a:t>
                </a:r>
                <a:endParaRPr lang="en-US" sz="1371" kern="0">
                  <a:solidFill>
                    <a:sysClr val="windowText" lastClr="000000"/>
                  </a:solidFill>
                  <a:latin typeface="Segoe UI"/>
                </a:endParaRPr>
              </a:p>
            </p:txBody>
          </p:sp>
          <p:sp>
            <p:nvSpPr>
              <p:cNvPr id="120" name="Rectangle 119"/>
              <p:cNvSpPr/>
              <p:nvPr/>
            </p:nvSpPr>
            <p:spPr>
              <a:xfrm>
                <a:off x="2075824" y="3284827"/>
                <a:ext cx="639671"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Flows</a:t>
                </a:r>
                <a:endParaRPr lang="en-US" sz="1371" kern="0">
                  <a:solidFill>
                    <a:sysClr val="windowText" lastClr="000000"/>
                  </a:solidFill>
                  <a:latin typeface="Segoe UI"/>
                </a:endParaRPr>
              </a:p>
            </p:txBody>
          </p:sp>
          <p:sp>
            <p:nvSpPr>
              <p:cNvPr id="121" name="Rectangle 120"/>
              <p:cNvSpPr/>
              <p:nvPr/>
            </p:nvSpPr>
            <p:spPr>
              <a:xfrm>
                <a:off x="2947694" y="3292582"/>
                <a:ext cx="592250" cy="313817"/>
              </a:xfrm>
              <a:prstGeom prst="rect">
                <a:avLst/>
              </a:prstGeom>
            </p:spPr>
            <p:txBody>
              <a:bodyPr wrap="none">
                <a:spAutoFit/>
              </a:bodyPr>
              <a:lstStyle/>
              <a:p>
                <a:pPr algn="ctr" defTabSz="896214">
                  <a:defRPr/>
                </a:pPr>
                <a:r>
                  <a:rPr lang="en-US" sz="1371" kern="0">
                    <a:solidFill>
                      <a:srgbClr val="505050">
                        <a:lumMod val="65000"/>
                        <a:lumOff val="35000"/>
                      </a:srgbClr>
                    </a:solidFill>
                    <a:latin typeface="Segoe UI" charset="0"/>
                    <a:ea typeface="Segoe UI" charset="0"/>
                    <a:cs typeface="Segoe UI" charset="0"/>
                  </a:rPr>
                  <a:t>CDM</a:t>
                </a:r>
                <a:endParaRPr lang="en-US" sz="1371" kern="0">
                  <a:solidFill>
                    <a:sysClr val="windowText" lastClr="000000"/>
                  </a:solidFill>
                  <a:latin typeface="Segoe UI"/>
                </a:endParaRPr>
              </a:p>
            </p:txBody>
          </p:sp>
        </p:grpSp>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9981" y="6514683"/>
              <a:ext cx="517289" cy="517289"/>
            </a:xfrm>
            <a:prstGeom prst="rect">
              <a:avLst/>
            </a:prstGeom>
          </p:spPr>
        </p:pic>
      </p:grpSp>
      <p:sp>
        <p:nvSpPr>
          <p:cNvPr id="122" name="TextBox 121"/>
          <p:cNvSpPr txBox="1"/>
          <p:nvPr/>
        </p:nvSpPr>
        <p:spPr>
          <a:xfrm>
            <a:off x="743940" y="3142180"/>
            <a:ext cx="611887" cy="449154"/>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175" kern="0">
                <a:gradFill>
                  <a:gsLst>
                    <a:gs pos="2917">
                      <a:srgbClr val="505050"/>
                    </a:gs>
                    <a:gs pos="30000">
                      <a:srgbClr val="505050"/>
                    </a:gs>
                  </a:gsLst>
                  <a:lin ang="5400000" scaled="0"/>
                </a:gradFill>
                <a:latin typeface="Segoe UI Light"/>
              </a:rPr>
              <a:t>Test</a:t>
            </a:r>
          </a:p>
        </p:txBody>
      </p:sp>
      <p:sp>
        <p:nvSpPr>
          <p:cNvPr id="123" name="TextBox 122"/>
          <p:cNvSpPr txBox="1"/>
          <p:nvPr/>
        </p:nvSpPr>
        <p:spPr>
          <a:xfrm>
            <a:off x="552159" y="3380552"/>
            <a:ext cx="680973" cy="455663"/>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175" kern="0" dirty="0">
                <a:gradFill>
                  <a:gsLst>
                    <a:gs pos="2917">
                      <a:srgbClr val="505050"/>
                    </a:gs>
                    <a:gs pos="30000">
                      <a:srgbClr val="505050"/>
                    </a:gs>
                  </a:gsLst>
                  <a:lin ang="5400000" scaled="0"/>
                </a:gradFill>
                <a:latin typeface="Segoe UI Light"/>
              </a:rPr>
              <a:t>Prod</a:t>
            </a:r>
          </a:p>
        </p:txBody>
      </p:sp>
      <p:sp>
        <p:nvSpPr>
          <p:cNvPr id="124" name="TextBox 123"/>
          <p:cNvSpPr txBox="1"/>
          <p:nvPr/>
        </p:nvSpPr>
        <p:spPr>
          <a:xfrm>
            <a:off x="954813" y="2959108"/>
            <a:ext cx="618137" cy="452526"/>
          </a:xfrm>
          <a:prstGeom prst="rect">
            <a:avLst/>
          </a:prstGeom>
          <a:noFill/>
        </p:spPr>
        <p:txBody>
          <a:bodyPr wrap="none" lIns="179259" tIns="143407" rIns="179259" bIns="143407" rtlCol="0">
            <a:spAutoFit/>
          </a:bodyPr>
          <a:lstStyle/>
          <a:p>
            <a:pPr defTabSz="896214">
              <a:lnSpc>
                <a:spcPct val="90000"/>
              </a:lnSpc>
              <a:spcAft>
                <a:spcPts val="588"/>
              </a:spcAft>
              <a:defRPr/>
            </a:pPr>
            <a:r>
              <a:rPr lang="en-US" sz="1175" kern="0" dirty="0">
                <a:gradFill>
                  <a:gsLst>
                    <a:gs pos="2917">
                      <a:srgbClr val="505050"/>
                    </a:gs>
                    <a:gs pos="30000">
                      <a:srgbClr val="505050"/>
                    </a:gs>
                  </a:gsLst>
                  <a:lin ang="5400000" scaled="0"/>
                </a:gradFill>
                <a:latin typeface="Segoe UI Light"/>
              </a:rPr>
              <a:t>Dev</a:t>
            </a:r>
          </a:p>
        </p:txBody>
      </p:sp>
      <p:sp>
        <p:nvSpPr>
          <p:cNvPr id="125" name="TextBox 124"/>
          <p:cNvSpPr txBox="1"/>
          <p:nvPr/>
        </p:nvSpPr>
        <p:spPr>
          <a:xfrm>
            <a:off x="500543" y="6506051"/>
            <a:ext cx="6855722" cy="452590"/>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078" dirty="0">
                <a:gradFill>
                  <a:gsLst>
                    <a:gs pos="2917">
                      <a:srgbClr val="505050"/>
                    </a:gs>
                    <a:gs pos="30000">
                      <a:srgbClr val="505050"/>
                    </a:gs>
                  </a:gsLst>
                  <a:lin ang="5400000" scaled="0"/>
                </a:gradFill>
                <a:latin typeface="Segoe UI Light"/>
              </a:rPr>
              <a:t>Roadmap is for general information purposes only and subject to change</a:t>
            </a:r>
          </a:p>
        </p:txBody>
      </p:sp>
      <p:sp>
        <p:nvSpPr>
          <p:cNvPr id="126" name="Title 125"/>
          <p:cNvSpPr>
            <a:spLocks noGrp="1"/>
          </p:cNvSpPr>
          <p:nvPr>
            <p:ph type="title"/>
          </p:nvPr>
        </p:nvSpPr>
        <p:spPr/>
        <p:txBody>
          <a:bodyPr/>
          <a:lstStyle/>
          <a:p>
            <a:r>
              <a:rPr lang="en-US" dirty="0"/>
              <a:t>Environments</a:t>
            </a:r>
          </a:p>
        </p:txBody>
      </p:sp>
    </p:spTree>
    <p:extLst>
      <p:ext uri="{BB962C8B-B14F-4D97-AF65-F5344CB8AC3E}">
        <p14:creationId xmlns:p14="http://schemas.microsoft.com/office/powerpoint/2010/main" val="37010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Left)">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9240" y="6318843"/>
            <a:ext cx="3510524" cy="47974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gradFill>
                  <a:gsLst>
                    <a:gs pos="2917">
                      <a:srgbClr val="505050"/>
                    </a:gs>
                    <a:gs pos="30000">
                      <a:srgbClr val="505050"/>
                    </a:gs>
                  </a:gsLst>
                  <a:lin ang="5400000" scaled="0"/>
                </a:gradFill>
                <a:latin typeface="Segoe UI Light"/>
              </a:rPr>
              <a:t>(*) Capabilities planned for Post GA release</a:t>
            </a:r>
          </a:p>
        </p:txBody>
      </p:sp>
      <p:sp>
        <p:nvSpPr>
          <p:cNvPr id="6" name="TextBox 5"/>
          <p:cNvSpPr txBox="1"/>
          <p:nvPr/>
        </p:nvSpPr>
        <p:spPr>
          <a:xfrm>
            <a:off x="5850178" y="6504234"/>
            <a:ext cx="6855722" cy="452590"/>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078" dirty="0">
                <a:gradFill>
                  <a:gsLst>
                    <a:gs pos="2917">
                      <a:srgbClr val="505050"/>
                    </a:gs>
                    <a:gs pos="30000">
                      <a:srgbClr val="505050"/>
                    </a:gs>
                  </a:gsLst>
                  <a:lin ang="5400000" scaled="0"/>
                </a:gradFill>
                <a:latin typeface="Segoe UI Light"/>
              </a:rPr>
              <a:t>Roadmap is for general information purposes only and subject to change</a:t>
            </a:r>
          </a:p>
        </p:txBody>
      </p:sp>
      <p:sp>
        <p:nvSpPr>
          <p:cNvPr id="11" name="Text Placeholder 1"/>
          <p:cNvSpPr>
            <a:spLocks noGrp="1"/>
          </p:cNvSpPr>
          <p:nvPr>
            <p:ph type="body" sz="quarter" idx="10"/>
          </p:nvPr>
        </p:nvSpPr>
        <p:spPr>
          <a:xfrm>
            <a:off x="269239" y="1189177"/>
            <a:ext cx="5713729" cy="2794611"/>
          </a:xfrm>
        </p:spPr>
        <p:txBody>
          <a:bodyPr numCol="1"/>
          <a:lstStyle/>
          <a:p>
            <a:pPr marL="0" indent="0">
              <a:buNone/>
            </a:pPr>
            <a:r>
              <a:rPr lang="en-US" sz="3200" dirty="0">
                <a:solidFill>
                  <a:schemeClr val="tx2"/>
                </a:solidFill>
              </a:rPr>
              <a:t>Categorize data</a:t>
            </a:r>
          </a:p>
          <a:p>
            <a:pPr marL="457200" indent="-457200">
              <a:buFont typeface="Arial" panose="020B0604020202020204" pitchFamily="34" charset="0"/>
              <a:buChar char="•"/>
            </a:pPr>
            <a:r>
              <a:rPr lang="en-US" sz="3200" dirty="0">
                <a:solidFill>
                  <a:schemeClr val="tx1"/>
                </a:solidFill>
              </a:rPr>
              <a:t>Business data only</a:t>
            </a:r>
          </a:p>
          <a:p>
            <a:pPr marL="457200" indent="-457200">
              <a:buFont typeface="Arial" panose="020B0604020202020204" pitchFamily="34" charset="0"/>
              <a:buChar char="•"/>
            </a:pPr>
            <a:r>
              <a:rPr lang="en-US" sz="3200" dirty="0">
                <a:solidFill>
                  <a:schemeClr val="tx1"/>
                </a:solidFill>
              </a:rPr>
              <a:t>Non-business data</a:t>
            </a:r>
          </a:p>
          <a:p>
            <a:pPr marL="457200" indent="-457200">
              <a:buFont typeface="Arial" panose="020B0604020202020204" pitchFamily="34" charset="0"/>
              <a:buChar char="•"/>
            </a:pPr>
            <a:endParaRPr lang="en-US" sz="3200" dirty="0">
              <a:solidFill>
                <a:schemeClr val="tx1"/>
              </a:solidFill>
            </a:endParaRPr>
          </a:p>
          <a:p>
            <a:r>
              <a:rPr lang="en-US" sz="3200" dirty="0">
                <a:solidFill>
                  <a:schemeClr val="tx2"/>
                </a:solidFill>
              </a:rPr>
              <a:t>Can’t mix these categories</a:t>
            </a:r>
          </a:p>
        </p:txBody>
      </p:sp>
      <p:sp>
        <p:nvSpPr>
          <p:cNvPr id="12" name="Title 2"/>
          <p:cNvSpPr>
            <a:spLocks noGrp="1"/>
          </p:cNvSpPr>
          <p:nvPr>
            <p:ph type="title"/>
          </p:nvPr>
        </p:nvSpPr>
        <p:spPr>
          <a:xfrm>
            <a:off x="269240" y="289511"/>
            <a:ext cx="11655840" cy="899665"/>
          </a:xfrm>
        </p:spPr>
        <p:txBody>
          <a:bodyPr/>
          <a:lstStyle/>
          <a:p>
            <a:r>
              <a:rPr lang="en-US" dirty="0"/>
              <a:t>Data Policies</a:t>
            </a:r>
          </a:p>
        </p:txBody>
      </p:sp>
      <p:pic>
        <p:nvPicPr>
          <p:cNvPr id="2" name="Picture 1">
            <a:extLst>
              <a:ext uri="{FF2B5EF4-FFF2-40B4-BE49-F238E27FC236}">
                <a16:creationId xmlns:a16="http://schemas.microsoft.com/office/drawing/2014/main" id="{0DF21CBF-7282-4B35-A779-5CCC31D222A0}"/>
              </a:ext>
            </a:extLst>
          </p:cNvPr>
          <p:cNvPicPr>
            <a:picLocks noChangeAspect="1"/>
          </p:cNvPicPr>
          <p:nvPr/>
        </p:nvPicPr>
        <p:blipFill>
          <a:blip r:embed="rId2"/>
          <a:stretch>
            <a:fillRect/>
          </a:stretch>
        </p:blipFill>
        <p:spPr>
          <a:xfrm>
            <a:off x="5624365" y="404037"/>
            <a:ext cx="5929173" cy="6055242"/>
          </a:xfrm>
          <a:prstGeom prst="rect">
            <a:avLst/>
          </a:prstGeom>
        </p:spPr>
      </p:pic>
    </p:spTree>
    <p:extLst>
      <p:ext uri="{BB962C8B-B14F-4D97-AF65-F5344CB8AC3E}">
        <p14:creationId xmlns:p14="http://schemas.microsoft.com/office/powerpoint/2010/main" val="23917008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169551"/>
          </a:xfrm>
        </p:spPr>
        <p:txBody>
          <a:bodyPr numCol="1"/>
          <a:lstStyle/>
          <a:p>
            <a:pPr marL="0" indent="0">
              <a:buNone/>
            </a:pPr>
            <a:r>
              <a:rPr lang="en-US" sz="3200" dirty="0">
                <a:solidFill>
                  <a:schemeClr val="tx2"/>
                </a:solidFill>
              </a:rPr>
              <a:t>Connect to on-prem data</a:t>
            </a:r>
          </a:p>
          <a:p>
            <a:r>
              <a:rPr lang="en-US" sz="3200" dirty="0">
                <a:solidFill>
                  <a:schemeClr val="tx1"/>
                </a:solidFill>
              </a:rPr>
              <a:t>Same technology used by Power BI, PowerApps, and MS Flow</a:t>
            </a:r>
          </a:p>
        </p:txBody>
      </p:sp>
      <p:sp>
        <p:nvSpPr>
          <p:cNvPr id="3" name="Title 2"/>
          <p:cNvSpPr>
            <a:spLocks noGrp="1"/>
          </p:cNvSpPr>
          <p:nvPr>
            <p:ph type="title"/>
          </p:nvPr>
        </p:nvSpPr>
        <p:spPr/>
        <p:txBody>
          <a:bodyPr/>
          <a:lstStyle/>
          <a:p>
            <a:r>
              <a:rPr lang="en-US" dirty="0"/>
              <a:t>On-Premises Data Gateway</a:t>
            </a:r>
          </a:p>
        </p:txBody>
      </p:sp>
      <p:pic>
        <p:nvPicPr>
          <p:cNvPr id="4" name="Picture 3"/>
          <p:cNvPicPr>
            <a:picLocks noChangeAspect="1"/>
          </p:cNvPicPr>
          <p:nvPr/>
        </p:nvPicPr>
        <p:blipFill>
          <a:blip r:embed="rId3"/>
          <a:stretch>
            <a:fillRect/>
          </a:stretch>
        </p:blipFill>
        <p:spPr>
          <a:xfrm>
            <a:off x="3452812" y="2562415"/>
            <a:ext cx="5286375" cy="3781425"/>
          </a:xfrm>
          <a:prstGeom prst="rect">
            <a:avLst/>
          </a:prstGeom>
        </p:spPr>
      </p:pic>
    </p:spTree>
    <p:extLst>
      <p:ext uri="{BB962C8B-B14F-4D97-AF65-F5344CB8AC3E}">
        <p14:creationId xmlns:p14="http://schemas.microsoft.com/office/powerpoint/2010/main" val="23714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503045"/>
          </a:xfrm>
        </p:spPr>
        <p:txBody>
          <a:bodyPr numCol="1"/>
          <a:lstStyle/>
          <a:p>
            <a:pPr marL="0" indent="0">
              <a:buNone/>
            </a:pPr>
            <a:r>
              <a:rPr lang="en-US" sz="3200" dirty="0">
                <a:solidFill>
                  <a:schemeClr val="tx2"/>
                </a:solidFill>
              </a:rPr>
              <a:t>Supports…</a:t>
            </a:r>
          </a:p>
          <a:p>
            <a:r>
              <a:rPr lang="en-US" sz="3200" dirty="0">
                <a:solidFill>
                  <a:schemeClr val="tx1"/>
                </a:solidFill>
              </a:rPr>
              <a:t>SQL Server</a:t>
            </a:r>
          </a:p>
          <a:p>
            <a:r>
              <a:rPr lang="en-US" sz="3200" dirty="0">
                <a:solidFill>
                  <a:schemeClr val="tx1"/>
                </a:solidFill>
              </a:rPr>
              <a:t>SharePoint</a:t>
            </a:r>
          </a:p>
          <a:p>
            <a:r>
              <a:rPr lang="en-US" sz="3200" dirty="0">
                <a:solidFill>
                  <a:schemeClr val="tx1"/>
                </a:solidFill>
              </a:rPr>
              <a:t>Oracle</a:t>
            </a:r>
          </a:p>
          <a:p>
            <a:r>
              <a:rPr lang="en-US" sz="3200" dirty="0">
                <a:solidFill>
                  <a:schemeClr val="tx1"/>
                </a:solidFill>
              </a:rPr>
              <a:t>DB2</a:t>
            </a:r>
          </a:p>
          <a:p>
            <a:r>
              <a:rPr lang="en-US" sz="3200" dirty="0">
                <a:solidFill>
                  <a:schemeClr val="tx1"/>
                </a:solidFill>
              </a:rPr>
              <a:t>Filesystem</a:t>
            </a:r>
          </a:p>
          <a:p>
            <a:r>
              <a:rPr lang="en-US" sz="3200" dirty="0">
                <a:solidFill>
                  <a:schemeClr val="tx1"/>
                </a:solidFill>
              </a:rPr>
              <a:t>…</a:t>
            </a:r>
            <a:endParaRPr lang="en-US" sz="3200" dirty="0">
              <a:solidFill>
                <a:schemeClr val="tx2"/>
              </a:solidFill>
            </a:endParaRPr>
          </a:p>
          <a:p>
            <a:pPr marL="0" indent="0">
              <a:buNone/>
            </a:pPr>
            <a:endParaRPr lang="en-US" sz="3200" dirty="0">
              <a:solidFill>
                <a:schemeClr val="tx2"/>
              </a:solidFill>
            </a:endParaRPr>
          </a:p>
          <a:p>
            <a:pPr marL="0" indent="0">
              <a:buNone/>
            </a:pPr>
            <a:r>
              <a:rPr lang="en-US" sz="3200" dirty="0">
                <a:solidFill>
                  <a:schemeClr val="tx2"/>
                </a:solidFill>
              </a:rPr>
              <a:t>Tips</a:t>
            </a:r>
            <a:endParaRPr lang="en-US" sz="3200" dirty="0">
              <a:solidFill>
                <a:srgbClr val="FFFFFF"/>
              </a:solidFill>
            </a:endParaRPr>
          </a:p>
          <a:p>
            <a:pPr lvl="0"/>
            <a:r>
              <a:rPr lang="en-US" sz="3200" dirty="0">
                <a:solidFill>
                  <a:srgbClr val="FFFFFF"/>
                </a:solidFill>
              </a:rPr>
              <a:t>Only available in default environment</a:t>
            </a:r>
            <a:endParaRPr lang="en-US" sz="3200" dirty="0">
              <a:solidFill>
                <a:schemeClr val="tx1"/>
              </a:solidFill>
            </a:endParaRPr>
          </a:p>
        </p:txBody>
      </p:sp>
      <p:sp>
        <p:nvSpPr>
          <p:cNvPr id="3" name="Title 2"/>
          <p:cNvSpPr>
            <a:spLocks noGrp="1"/>
          </p:cNvSpPr>
          <p:nvPr>
            <p:ph type="title"/>
          </p:nvPr>
        </p:nvSpPr>
        <p:spPr/>
        <p:txBody>
          <a:bodyPr/>
          <a:lstStyle/>
          <a:p>
            <a:r>
              <a:rPr lang="en-US" dirty="0"/>
              <a:t>On-Premises Data Gateway</a:t>
            </a:r>
          </a:p>
        </p:txBody>
      </p:sp>
      <p:pic>
        <p:nvPicPr>
          <p:cNvPr id="5" name="Picture 4"/>
          <p:cNvPicPr>
            <a:picLocks noChangeAspect="1"/>
          </p:cNvPicPr>
          <p:nvPr/>
        </p:nvPicPr>
        <p:blipFill>
          <a:blip r:embed="rId3"/>
          <a:stretch>
            <a:fillRect/>
          </a:stretch>
        </p:blipFill>
        <p:spPr>
          <a:xfrm>
            <a:off x="8564858" y="1685544"/>
            <a:ext cx="1416579" cy="1416579"/>
          </a:xfrm>
          <a:prstGeom prst="rect">
            <a:avLst/>
          </a:prstGeom>
        </p:spPr>
      </p:pic>
    </p:spTree>
    <p:extLst>
      <p:ext uri="{BB962C8B-B14F-4D97-AF65-F5344CB8AC3E}">
        <p14:creationId xmlns:p14="http://schemas.microsoft.com/office/powerpoint/2010/main" val="338032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961358"/>
          </a:xfrm>
        </p:spPr>
        <p:txBody>
          <a:bodyPr numCol="1"/>
          <a:lstStyle/>
          <a:p>
            <a:pPr marL="0" indent="0">
              <a:buNone/>
            </a:pPr>
            <a:r>
              <a:rPr lang="en-US" sz="3200" dirty="0">
                <a:solidFill>
                  <a:schemeClr val="tx2"/>
                </a:solidFill>
              </a:rPr>
              <a:t>Azure Active Directory based</a:t>
            </a:r>
          </a:p>
          <a:p>
            <a:r>
              <a:rPr lang="en-US" sz="3200" dirty="0">
                <a:solidFill>
                  <a:schemeClr val="tx1"/>
                </a:solidFill>
              </a:rPr>
              <a:t>Name or email</a:t>
            </a:r>
          </a:p>
          <a:p>
            <a:r>
              <a:rPr lang="en-US" sz="3200" dirty="0">
                <a:solidFill>
                  <a:schemeClr val="tx1"/>
                </a:solidFill>
              </a:rPr>
              <a:t>Permissions are </a:t>
            </a:r>
            <a:r>
              <a:rPr lang="en-US" sz="3200" b="1" dirty="0">
                <a:solidFill>
                  <a:schemeClr val="tx1"/>
                </a:solidFill>
              </a:rPr>
              <a:t>user </a:t>
            </a:r>
            <a:r>
              <a:rPr lang="en-US" sz="3200" dirty="0">
                <a:solidFill>
                  <a:schemeClr val="tx1"/>
                </a:solidFill>
              </a:rPr>
              <a:t>(execute) or </a:t>
            </a:r>
            <a:r>
              <a:rPr lang="en-US" sz="3200" b="1" dirty="0">
                <a:solidFill>
                  <a:schemeClr val="tx1"/>
                </a:solidFill>
              </a:rPr>
              <a:t>contributor </a:t>
            </a:r>
            <a:r>
              <a:rPr lang="en-US" sz="3200" dirty="0">
                <a:solidFill>
                  <a:schemeClr val="tx1"/>
                </a:solidFill>
              </a:rPr>
              <a:t>(full control)</a:t>
            </a:r>
          </a:p>
          <a:p>
            <a:endParaRPr lang="en-US" sz="3200" dirty="0">
              <a:solidFill>
                <a:schemeClr val="tx1"/>
              </a:solidFill>
            </a:endParaRPr>
          </a:p>
          <a:p>
            <a:pPr marL="0" indent="0">
              <a:buNone/>
            </a:pPr>
            <a:r>
              <a:rPr lang="en-US" sz="3200" dirty="0">
                <a:solidFill>
                  <a:schemeClr val="tx2"/>
                </a:solidFill>
              </a:rPr>
              <a:t>No personal accounts… today</a:t>
            </a:r>
          </a:p>
          <a:p>
            <a:pPr marL="0" indent="0">
              <a:buNone/>
            </a:pPr>
            <a:endParaRPr lang="en-US" sz="3200" dirty="0">
              <a:solidFill>
                <a:schemeClr val="tx1"/>
              </a:solidFill>
            </a:endParaRPr>
          </a:p>
          <a:p>
            <a:pPr marL="0" indent="0">
              <a:buNone/>
            </a:pPr>
            <a:r>
              <a:rPr lang="en-US" sz="3200" dirty="0">
                <a:solidFill>
                  <a:schemeClr val="tx2"/>
                </a:solidFill>
              </a:rPr>
              <a:t>Separate data connections</a:t>
            </a:r>
          </a:p>
          <a:p>
            <a:r>
              <a:rPr lang="en-US" sz="3200" dirty="0">
                <a:solidFill>
                  <a:schemeClr val="tx1"/>
                </a:solidFill>
              </a:rPr>
              <a:t>Target user leverages their own data connection</a:t>
            </a:r>
          </a:p>
          <a:p>
            <a:r>
              <a:rPr lang="en-US" sz="3200" dirty="0">
                <a:solidFill>
                  <a:schemeClr val="tx1"/>
                </a:solidFill>
              </a:rPr>
              <a:t>Prompted for choice when launching app</a:t>
            </a:r>
          </a:p>
        </p:txBody>
      </p:sp>
      <p:sp>
        <p:nvSpPr>
          <p:cNvPr id="3" name="Title 2"/>
          <p:cNvSpPr>
            <a:spLocks noGrp="1"/>
          </p:cNvSpPr>
          <p:nvPr>
            <p:ph type="title"/>
          </p:nvPr>
        </p:nvSpPr>
        <p:spPr/>
        <p:txBody>
          <a:bodyPr/>
          <a:lstStyle/>
          <a:p>
            <a:r>
              <a:rPr lang="en-US" dirty="0"/>
              <a:t>Sharing </a:t>
            </a:r>
            <a:r>
              <a:rPr lang="en-US" dirty="0" err="1"/>
              <a:t>PowerApps</a:t>
            </a:r>
            <a:endParaRPr lang="en-US" dirty="0"/>
          </a:p>
        </p:txBody>
      </p:sp>
      <p:pic>
        <p:nvPicPr>
          <p:cNvPr id="6" name="Picture 5"/>
          <p:cNvPicPr>
            <a:picLocks noChangeAspect="1"/>
          </p:cNvPicPr>
          <p:nvPr/>
        </p:nvPicPr>
        <p:blipFill>
          <a:blip r:embed="rId3"/>
          <a:stretch>
            <a:fillRect/>
          </a:stretch>
        </p:blipFill>
        <p:spPr>
          <a:xfrm>
            <a:off x="9425393" y="739343"/>
            <a:ext cx="1561730" cy="1561730"/>
          </a:xfrm>
          <a:prstGeom prst="rect">
            <a:avLst/>
          </a:prstGeom>
        </p:spPr>
      </p:pic>
    </p:spTree>
    <p:extLst>
      <p:ext uri="{BB962C8B-B14F-4D97-AF65-F5344CB8AC3E}">
        <p14:creationId xmlns:p14="http://schemas.microsoft.com/office/powerpoint/2010/main" val="3464733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10524"/>
          </a:xfrm>
        </p:spPr>
        <p:txBody>
          <a:bodyPr/>
          <a:lstStyle/>
          <a:p>
            <a:pPr lvl="1"/>
            <a:endParaRPr lang="en-US" dirty="0">
              <a:solidFill>
                <a:schemeClr val="tx1"/>
              </a:solidFill>
            </a:endParaRPr>
          </a:p>
        </p:txBody>
      </p:sp>
      <p:sp>
        <p:nvSpPr>
          <p:cNvPr id="2" name="Title 1"/>
          <p:cNvSpPr>
            <a:spLocks noGrp="1"/>
          </p:cNvSpPr>
          <p:nvPr>
            <p:ph type="title"/>
          </p:nvPr>
        </p:nvSpPr>
        <p:spPr/>
        <p:txBody>
          <a:bodyPr/>
          <a:lstStyle/>
          <a:p>
            <a:r>
              <a:rPr lang="en-US" dirty="0"/>
              <a:t>Demos</a:t>
            </a:r>
          </a:p>
        </p:txBody>
      </p:sp>
      <p:sp>
        <p:nvSpPr>
          <p:cNvPr id="4" name="Rectangle 3"/>
          <p:cNvSpPr/>
          <p:nvPr/>
        </p:nvSpPr>
        <p:spPr>
          <a:xfrm>
            <a:off x="941464" y="2426209"/>
            <a:ext cx="2538406" cy="2476190"/>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solidFill>
                  <a:schemeClr val="bg1"/>
                </a:solidFill>
              </a:rPr>
              <a:t>SharePoint + PowerApps</a:t>
            </a:r>
          </a:p>
        </p:txBody>
      </p:sp>
      <p:sp>
        <p:nvSpPr>
          <p:cNvPr id="6" name="Rectangle 5"/>
          <p:cNvSpPr/>
          <p:nvPr/>
        </p:nvSpPr>
        <p:spPr>
          <a:xfrm>
            <a:off x="3533210" y="2426209"/>
            <a:ext cx="2538406" cy="2476190"/>
          </a:xfrm>
          <a:prstGeom prst="rect">
            <a:avLst/>
          </a:prstGeom>
          <a:solidFill>
            <a:srgbClr val="94E1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solidFill>
                  <a:schemeClr val="bg1"/>
                </a:solidFill>
              </a:rPr>
              <a:t>Gateway</a:t>
            </a:r>
          </a:p>
        </p:txBody>
      </p:sp>
      <p:sp>
        <p:nvSpPr>
          <p:cNvPr id="8" name="Rectangle 7"/>
          <p:cNvSpPr/>
          <p:nvPr/>
        </p:nvSpPr>
        <p:spPr>
          <a:xfrm>
            <a:off x="6105906" y="2426209"/>
            <a:ext cx="2538406" cy="24761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solidFill>
                  <a:schemeClr val="bg1"/>
                </a:solidFill>
              </a:rPr>
              <a:t>Microsoft Flow</a:t>
            </a:r>
          </a:p>
        </p:txBody>
      </p:sp>
      <p:sp>
        <p:nvSpPr>
          <p:cNvPr id="12" name="Rectangle 11"/>
          <p:cNvSpPr/>
          <p:nvPr/>
        </p:nvSpPr>
        <p:spPr>
          <a:xfrm>
            <a:off x="8680888" y="2426209"/>
            <a:ext cx="2538406" cy="24761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solidFill>
                  <a:schemeClr val="bg1"/>
                </a:solidFill>
              </a:rPr>
              <a:t>Super Special Demo</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5049" y="2929169"/>
            <a:ext cx="1331445" cy="1331445"/>
          </a:xfrm>
          <a:prstGeom prst="rect">
            <a:avLst/>
          </a:prstGeom>
        </p:spPr>
      </p:pic>
      <p:pic>
        <p:nvPicPr>
          <p:cNvPr id="7" name="Picture 6"/>
          <p:cNvPicPr>
            <a:picLocks noChangeAspect="1"/>
          </p:cNvPicPr>
          <p:nvPr/>
        </p:nvPicPr>
        <p:blipFill>
          <a:blip r:embed="rId4"/>
          <a:stretch>
            <a:fillRect/>
          </a:stretch>
        </p:blipFill>
        <p:spPr>
          <a:xfrm>
            <a:off x="6617766" y="2850336"/>
            <a:ext cx="1514686" cy="148610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7927" y="2895109"/>
            <a:ext cx="1280161" cy="1280161"/>
          </a:xfrm>
          <a:prstGeom prst="rect">
            <a:avLst/>
          </a:prstGeom>
        </p:spPr>
      </p:pic>
      <p:sp>
        <p:nvSpPr>
          <p:cNvPr id="14" name="TextBox 13"/>
          <p:cNvSpPr txBox="1"/>
          <p:nvPr/>
        </p:nvSpPr>
        <p:spPr>
          <a:xfrm>
            <a:off x="9264925" y="2813407"/>
            <a:ext cx="1370332" cy="1514261"/>
          </a:xfrm>
          <a:prstGeom prst="rect">
            <a:avLst/>
          </a:prstGeom>
          <a:noFill/>
        </p:spPr>
        <p:txBody>
          <a:bodyPr wrap="square" lIns="182880" tIns="146304" rIns="182880" bIns="146304" rtlCol="0">
            <a:spAutoFit/>
          </a:bodyPr>
          <a:lstStyle/>
          <a:p>
            <a:pPr>
              <a:lnSpc>
                <a:spcPct val="90000"/>
              </a:lnSpc>
              <a:spcAft>
                <a:spcPts val="600"/>
              </a:spcAft>
            </a:pPr>
            <a:r>
              <a:rPr lang="en-US" sz="88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02797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Who are you?</a:t>
            </a:r>
          </a:p>
        </p:txBody>
      </p:sp>
      <p:sp>
        <p:nvSpPr>
          <p:cNvPr id="5" name="Text Placeholder 4"/>
          <p:cNvSpPr>
            <a:spLocks noGrp="1"/>
          </p:cNvSpPr>
          <p:nvPr>
            <p:ph type="body" sz="quarter" idx="10"/>
          </p:nvPr>
        </p:nvSpPr>
        <p:spPr>
          <a:xfrm>
            <a:off x="269239" y="1189495"/>
            <a:ext cx="11653523" cy="3163943"/>
          </a:xfrm>
        </p:spPr>
        <p:txBody>
          <a:bodyPr/>
          <a:lstStyle/>
          <a:p>
            <a:r>
              <a:rPr lang="en-US" sz="4400" dirty="0"/>
              <a:t>Looking for…</a:t>
            </a:r>
          </a:p>
          <a:p>
            <a:pPr lvl="2"/>
            <a:r>
              <a:rPr lang="en-US" sz="2800" dirty="0"/>
              <a:t>Rapid app dev / forms-based solution</a:t>
            </a:r>
          </a:p>
          <a:p>
            <a:pPr lvl="2"/>
            <a:r>
              <a:rPr lang="en-US" sz="2800" dirty="0"/>
              <a:t>Lightweight workflow solution</a:t>
            </a:r>
          </a:p>
          <a:p>
            <a:pPr lvl="2"/>
            <a:endParaRPr lang="en-US" sz="2800" dirty="0"/>
          </a:p>
          <a:p>
            <a:pPr lvl="2"/>
            <a:r>
              <a:rPr lang="en-US" sz="2800" dirty="0"/>
              <a:t>Integration to 100+ services or custom data sources</a:t>
            </a:r>
          </a:p>
          <a:p>
            <a:pPr lvl="2"/>
            <a:r>
              <a:rPr lang="en-US" sz="2800" dirty="0"/>
              <a:t>Develop-once, run anywhere solutions</a:t>
            </a:r>
          </a:p>
        </p:txBody>
      </p:sp>
      <p:pic>
        <p:nvPicPr>
          <p:cNvPr id="2" name="Picture 1">
            <a:extLst>
              <a:ext uri="{FF2B5EF4-FFF2-40B4-BE49-F238E27FC236}">
                <a16:creationId xmlns:a16="http://schemas.microsoft.com/office/drawing/2014/main" id="{5787E720-43DF-40BE-ACD4-50F6A8329CE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1"/>
                    </a14:imgEffect>
                    <a14:imgEffect>
                      <a14:saturation sat="400000"/>
                    </a14:imgEffect>
                  </a14:imgLayer>
                </a14:imgProps>
              </a:ext>
            </a:extLst>
          </a:blip>
          <a:stretch>
            <a:fillRect/>
          </a:stretch>
        </p:blipFill>
        <p:spPr>
          <a:xfrm>
            <a:off x="8853110" y="3120934"/>
            <a:ext cx="1962164" cy="3595714"/>
          </a:xfrm>
          <a:prstGeom prst="rect">
            <a:avLst/>
          </a:prstGeom>
          <a:noFill/>
        </p:spPr>
      </p:pic>
    </p:spTree>
    <p:extLst>
      <p:ext uri="{BB962C8B-B14F-4D97-AF65-F5344CB8AC3E}">
        <p14:creationId xmlns:p14="http://schemas.microsoft.com/office/powerpoint/2010/main" val="360023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15" name="Freeform: Shape 14"/>
          <p:cNvSpPr/>
          <p:nvPr/>
        </p:nvSpPr>
        <p:spPr>
          <a:xfrm>
            <a:off x="1473200"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PowerApps</a:t>
            </a:r>
          </a:p>
        </p:txBody>
      </p:sp>
      <p:sp>
        <p:nvSpPr>
          <p:cNvPr id="16" name="Freeform: Shape 15"/>
          <p:cNvSpPr/>
          <p:nvPr/>
        </p:nvSpPr>
        <p:spPr>
          <a:xfrm>
            <a:off x="4651374"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Data Connectors</a:t>
            </a:r>
          </a:p>
        </p:txBody>
      </p:sp>
      <p:sp>
        <p:nvSpPr>
          <p:cNvPr id="17" name="Freeform: Shape 16"/>
          <p:cNvSpPr/>
          <p:nvPr/>
        </p:nvSpPr>
        <p:spPr>
          <a:xfrm>
            <a:off x="7829549"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r>
              <a:rPr lang="en-US" sz="3900" dirty="0"/>
              <a:t>Admin Options</a:t>
            </a:r>
          </a:p>
        </p:txBody>
      </p:sp>
      <p:sp>
        <p:nvSpPr>
          <p:cNvPr id="18" name="Freeform: Shape 17"/>
          <p:cNvSpPr/>
          <p:nvPr/>
        </p:nvSpPr>
        <p:spPr>
          <a:xfrm>
            <a:off x="1473200"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dirty="0"/>
              <a:t>Dev Options</a:t>
            </a:r>
          </a:p>
        </p:txBody>
      </p:sp>
      <p:sp>
        <p:nvSpPr>
          <p:cNvPr id="19" name="Freeform: Shape 18"/>
          <p:cNvSpPr/>
          <p:nvPr/>
        </p:nvSpPr>
        <p:spPr>
          <a:xfrm>
            <a:off x="4651374"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Microsoft Flow</a:t>
            </a:r>
          </a:p>
        </p:txBody>
      </p:sp>
      <p:sp>
        <p:nvSpPr>
          <p:cNvPr id="20" name="Freeform: Shape 19"/>
          <p:cNvSpPr/>
          <p:nvPr/>
        </p:nvSpPr>
        <p:spPr>
          <a:xfrm>
            <a:off x="7829549"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Tips and Tricks</a:t>
            </a:r>
          </a:p>
        </p:txBody>
      </p:sp>
    </p:spTree>
    <p:extLst>
      <p:ext uri="{BB962C8B-B14F-4D97-AF65-F5344CB8AC3E}">
        <p14:creationId xmlns:p14="http://schemas.microsoft.com/office/powerpoint/2010/main" val="158708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1000" fill="hold"/>
                                        <p:tgtEl>
                                          <p:spTgt spid="18"/>
                                        </p:tgtEl>
                                        <p:attrNameLst>
                                          <p:attrName>fillcolor</p:attrName>
                                        </p:attrNameLst>
                                      </p:cBhvr>
                                      <p:to>
                                        <a:schemeClr val="accent2"/>
                                      </p:to>
                                    </p:animClr>
                                    <p:set>
                                      <p:cBhvr>
                                        <p:cTn id="7" dur="1000" fill="hold"/>
                                        <p:tgtEl>
                                          <p:spTgt spid="18"/>
                                        </p:tgtEl>
                                        <p:attrNameLst>
                                          <p:attrName>fill.type</p:attrName>
                                        </p:attrNameLst>
                                      </p:cBhvr>
                                      <p:to>
                                        <p:strVal val="solid"/>
                                      </p:to>
                                    </p:set>
                                    <p:set>
                                      <p:cBhvr>
                                        <p:cTn id="8" dur="10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6721840"/>
          </a:xfrm>
        </p:spPr>
        <p:txBody>
          <a:bodyPr numCol="1"/>
          <a:lstStyle/>
          <a:p>
            <a:pPr marL="0" indent="0">
              <a:buNone/>
            </a:pPr>
            <a:r>
              <a:rPr lang="en-US" sz="3200" dirty="0">
                <a:solidFill>
                  <a:schemeClr val="tx2"/>
                </a:solidFill>
              </a:rPr>
              <a:t>Define your own Connector</a:t>
            </a:r>
          </a:p>
          <a:p>
            <a:r>
              <a:rPr lang="en-US" sz="3200" dirty="0">
                <a:solidFill>
                  <a:schemeClr val="tx1"/>
                </a:solidFill>
              </a:rPr>
              <a:t>Swagger-based</a:t>
            </a:r>
          </a:p>
          <a:p>
            <a:r>
              <a:rPr lang="en-US" sz="3200" dirty="0">
                <a:solidFill>
                  <a:schemeClr val="tx1"/>
                </a:solidFill>
              </a:rPr>
              <a:t>Connect to data sources not already defined</a:t>
            </a:r>
          </a:p>
          <a:p>
            <a:pPr lvl="1"/>
            <a:r>
              <a:rPr lang="en-US" sz="2400" dirty="0">
                <a:solidFill>
                  <a:schemeClr val="tx2"/>
                </a:solidFill>
              </a:rPr>
              <a:t>LOB app</a:t>
            </a:r>
          </a:p>
          <a:p>
            <a:pPr lvl="1"/>
            <a:r>
              <a:rPr lang="en-US" sz="2400" dirty="0">
                <a:solidFill>
                  <a:schemeClr val="tx2"/>
                </a:solidFill>
              </a:rPr>
              <a:t>Internal Web API</a:t>
            </a:r>
          </a:p>
          <a:p>
            <a:pPr lvl="1"/>
            <a:r>
              <a:rPr lang="en-US" sz="2400" dirty="0">
                <a:solidFill>
                  <a:schemeClr val="tx2"/>
                </a:solidFill>
              </a:rPr>
              <a:t>Etc.</a:t>
            </a:r>
          </a:p>
          <a:p>
            <a:endParaRPr lang="en-US" sz="3200" dirty="0">
              <a:solidFill>
                <a:schemeClr val="tx1"/>
              </a:solidFill>
            </a:endParaRPr>
          </a:p>
          <a:p>
            <a:pPr marL="0" indent="0">
              <a:buNone/>
            </a:pPr>
            <a:r>
              <a:rPr lang="en-US" sz="3200" dirty="0" err="1">
                <a:solidFill>
                  <a:schemeClr val="tx2"/>
                </a:solidFill>
              </a:rPr>
              <a:t>Swashbuckle</a:t>
            </a:r>
            <a:r>
              <a:rPr lang="en-US" sz="3200" dirty="0">
                <a:solidFill>
                  <a:schemeClr val="tx2"/>
                </a:solidFill>
              </a:rPr>
              <a:t> (</a:t>
            </a:r>
            <a:r>
              <a:rPr lang="en-US" sz="3200" dirty="0" err="1">
                <a:solidFill>
                  <a:schemeClr val="tx2"/>
                </a:solidFill>
              </a:rPr>
              <a:t>NuGet</a:t>
            </a:r>
            <a:r>
              <a:rPr lang="en-US" sz="3200" dirty="0">
                <a:solidFill>
                  <a:schemeClr val="tx2"/>
                </a:solidFill>
              </a:rPr>
              <a:t>)</a:t>
            </a:r>
          </a:p>
          <a:p>
            <a:r>
              <a:rPr lang="en-US" sz="3200" dirty="0">
                <a:solidFill>
                  <a:schemeClr val="tx1"/>
                </a:solidFill>
              </a:rPr>
              <a:t>Convert existing API Controller to Swagger document</a:t>
            </a:r>
          </a:p>
          <a:p>
            <a:r>
              <a:rPr lang="en-US" sz="3200" i="1" dirty="0">
                <a:solidFill>
                  <a:schemeClr val="tx1"/>
                </a:solidFill>
              </a:rPr>
              <a:t>Tip: Uncomment “</a:t>
            </a:r>
            <a:r>
              <a:rPr lang="en-US" sz="3200" i="1" dirty="0" err="1">
                <a:solidFill>
                  <a:schemeClr val="tx1"/>
                </a:solidFill>
              </a:rPr>
              <a:t>EnableSwaggerUI</a:t>
            </a:r>
            <a:r>
              <a:rPr lang="en-US" sz="3200" i="1" dirty="0">
                <a:solidFill>
                  <a:schemeClr val="tx1"/>
                </a:solidFill>
              </a:rPr>
              <a:t>” in </a:t>
            </a:r>
            <a:r>
              <a:rPr lang="en-US" sz="3200" i="1" dirty="0" err="1">
                <a:solidFill>
                  <a:schemeClr val="tx1"/>
                </a:solidFill>
              </a:rPr>
              <a:t>SwaggerConfig.cs</a:t>
            </a:r>
            <a:endParaRPr lang="en-US" sz="3200" i="1" dirty="0">
              <a:solidFill>
                <a:schemeClr val="tx1"/>
              </a:solidFill>
            </a:endParaRPr>
          </a:p>
          <a:p>
            <a:endParaRPr lang="en-US" sz="3200" dirty="0">
              <a:solidFill>
                <a:schemeClr val="tx1"/>
              </a:solidFill>
            </a:endParaRPr>
          </a:p>
          <a:p>
            <a:endParaRPr lang="en-US" sz="3200" dirty="0">
              <a:solidFill>
                <a:schemeClr val="tx1"/>
              </a:solidFill>
            </a:endParaRPr>
          </a:p>
          <a:p>
            <a:endParaRPr lang="en-US" sz="3200" dirty="0">
              <a:solidFill>
                <a:schemeClr val="tx1"/>
              </a:solidFill>
              <a:latin typeface="+mj-lt"/>
            </a:endParaRPr>
          </a:p>
        </p:txBody>
      </p:sp>
      <p:sp>
        <p:nvSpPr>
          <p:cNvPr id="3" name="Title 2"/>
          <p:cNvSpPr>
            <a:spLocks noGrp="1"/>
          </p:cNvSpPr>
          <p:nvPr>
            <p:ph type="title"/>
          </p:nvPr>
        </p:nvSpPr>
        <p:spPr/>
        <p:txBody>
          <a:bodyPr/>
          <a:lstStyle/>
          <a:p>
            <a:r>
              <a:rPr lang="en-US" dirty="0"/>
              <a:t>Custom Connector</a:t>
            </a:r>
          </a:p>
        </p:txBody>
      </p:sp>
      <p:pic>
        <p:nvPicPr>
          <p:cNvPr id="5" name="Picture 4">
            <a:extLst>
              <a:ext uri="{FF2B5EF4-FFF2-40B4-BE49-F238E27FC236}">
                <a16:creationId xmlns:a16="http://schemas.microsoft.com/office/drawing/2014/main" id="{C306D84D-E0B7-45B8-9607-71F82B377649}"/>
              </a:ext>
            </a:extLst>
          </p:cNvPr>
          <p:cNvPicPr>
            <a:picLocks noChangeAspect="1"/>
          </p:cNvPicPr>
          <p:nvPr/>
        </p:nvPicPr>
        <p:blipFill>
          <a:blip r:embed="rId3"/>
          <a:stretch>
            <a:fillRect/>
          </a:stretch>
        </p:blipFill>
        <p:spPr>
          <a:xfrm>
            <a:off x="7586836" y="809172"/>
            <a:ext cx="4026425" cy="760008"/>
          </a:xfrm>
          <a:prstGeom prst="rect">
            <a:avLst/>
          </a:prstGeom>
        </p:spPr>
      </p:pic>
    </p:spTree>
    <p:extLst>
      <p:ext uri="{BB962C8B-B14F-4D97-AF65-F5344CB8AC3E}">
        <p14:creationId xmlns:p14="http://schemas.microsoft.com/office/powerpoint/2010/main" val="167623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419671"/>
          </a:xfrm>
        </p:spPr>
        <p:txBody>
          <a:bodyPr numCol="1"/>
          <a:lstStyle/>
          <a:p>
            <a:pPr marL="0" indent="0">
              <a:buNone/>
            </a:pPr>
            <a:r>
              <a:rPr lang="en-US" sz="3200" dirty="0">
                <a:solidFill>
                  <a:schemeClr val="tx2"/>
                </a:solidFill>
              </a:rPr>
              <a:t>Export from Azure API App</a:t>
            </a:r>
          </a:p>
          <a:p>
            <a:pPr marL="0" indent="0">
              <a:buNone/>
            </a:pPr>
            <a:endParaRPr lang="en-US" sz="3200" dirty="0">
              <a:solidFill>
                <a:schemeClr val="tx2"/>
              </a:solidFill>
            </a:endParaRPr>
          </a:p>
          <a:p>
            <a:pPr marL="0" indent="0">
              <a:buNone/>
            </a:pPr>
            <a:r>
              <a:rPr lang="en-US" sz="3200" dirty="0">
                <a:solidFill>
                  <a:schemeClr val="tx2"/>
                </a:solidFill>
              </a:rPr>
              <a:t>Authentication</a:t>
            </a:r>
          </a:p>
          <a:p>
            <a:r>
              <a:rPr lang="en-US" sz="3200" dirty="0">
                <a:solidFill>
                  <a:schemeClr val="tx1"/>
                </a:solidFill>
              </a:rPr>
              <a:t>None</a:t>
            </a:r>
          </a:p>
          <a:p>
            <a:r>
              <a:rPr lang="en-US" sz="3200" dirty="0">
                <a:solidFill>
                  <a:schemeClr val="tx1"/>
                </a:solidFill>
              </a:rPr>
              <a:t>Basic</a:t>
            </a:r>
          </a:p>
          <a:p>
            <a:r>
              <a:rPr lang="en-US" sz="3200" dirty="0">
                <a:solidFill>
                  <a:schemeClr val="tx1"/>
                </a:solidFill>
              </a:rPr>
              <a:t>OAuth 2.0</a:t>
            </a:r>
          </a:p>
          <a:p>
            <a:endParaRPr lang="en-US" sz="3200" dirty="0">
              <a:solidFill>
                <a:schemeClr val="tx1"/>
              </a:solidFill>
            </a:endParaRPr>
          </a:p>
          <a:p>
            <a:pPr marL="0" indent="0">
              <a:buNone/>
            </a:pPr>
            <a:r>
              <a:rPr lang="en-US" sz="3200" dirty="0">
                <a:solidFill>
                  <a:schemeClr val="tx2"/>
                </a:solidFill>
              </a:rPr>
              <a:t>Custom Connector Limits</a:t>
            </a:r>
          </a:p>
        </p:txBody>
      </p:sp>
      <p:sp>
        <p:nvSpPr>
          <p:cNvPr id="3" name="Title 2"/>
          <p:cNvSpPr>
            <a:spLocks noGrp="1"/>
          </p:cNvSpPr>
          <p:nvPr>
            <p:ph type="title"/>
          </p:nvPr>
        </p:nvSpPr>
        <p:spPr/>
        <p:txBody>
          <a:bodyPr/>
          <a:lstStyle/>
          <a:p>
            <a:r>
              <a:rPr lang="en-US" dirty="0"/>
              <a:t>Custom Connector</a:t>
            </a:r>
          </a:p>
        </p:txBody>
      </p:sp>
      <p:pic>
        <p:nvPicPr>
          <p:cNvPr id="4" name="Picture 3"/>
          <p:cNvPicPr>
            <a:picLocks noChangeAspect="1"/>
          </p:cNvPicPr>
          <p:nvPr/>
        </p:nvPicPr>
        <p:blipFill>
          <a:blip r:embed="rId3"/>
          <a:stretch>
            <a:fillRect/>
          </a:stretch>
        </p:blipFill>
        <p:spPr>
          <a:xfrm>
            <a:off x="8353202" y="1189175"/>
            <a:ext cx="2849467" cy="91308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015141859"/>
              </p:ext>
            </p:extLst>
          </p:nvPr>
        </p:nvGraphicFramePr>
        <p:xfrm>
          <a:off x="2032000" y="5625376"/>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47985173"/>
                    </a:ext>
                  </a:extLst>
                </a:gridCol>
                <a:gridCol w="4064000">
                  <a:extLst>
                    <a:ext uri="{9D8B030D-6E8A-4147-A177-3AD203B41FA5}">
                      <a16:colId xmlns:a16="http://schemas.microsoft.com/office/drawing/2014/main" val="3091684182"/>
                    </a:ext>
                  </a:extLst>
                </a:gridCol>
              </a:tblGrid>
              <a:tr h="370840">
                <a:tc>
                  <a:txBody>
                    <a:bodyPr/>
                    <a:lstStyle/>
                    <a:p>
                      <a:pPr algn="ctr"/>
                      <a:r>
                        <a:rPr lang="en-US" dirty="0"/>
                        <a:t>Office 365</a:t>
                      </a:r>
                      <a:r>
                        <a:rPr lang="en-US" baseline="0" dirty="0"/>
                        <a:t> user</a:t>
                      </a:r>
                      <a:endParaRPr lang="en-US" dirty="0"/>
                    </a:p>
                  </a:txBody>
                  <a:tcPr/>
                </a:tc>
                <a:tc>
                  <a:txBody>
                    <a:bodyPr/>
                    <a:lstStyle/>
                    <a:p>
                      <a:pPr algn="ctr"/>
                      <a:r>
                        <a:rPr lang="en-US" dirty="0"/>
                        <a:t>PowerApps</a:t>
                      </a:r>
                      <a:r>
                        <a:rPr lang="en-US" baseline="0" dirty="0"/>
                        <a:t> Plan 1 or 2 user</a:t>
                      </a:r>
                      <a:endParaRPr lang="en-US" dirty="0"/>
                    </a:p>
                  </a:txBody>
                  <a:tcPr/>
                </a:tc>
                <a:extLst>
                  <a:ext uri="{0D108BD9-81ED-4DB2-BD59-A6C34878D82A}">
                    <a16:rowId xmlns:a16="http://schemas.microsoft.com/office/drawing/2014/main" val="3120355882"/>
                  </a:ext>
                </a:extLst>
              </a:tr>
              <a:tr h="370840">
                <a:tc>
                  <a:txBody>
                    <a:bodyPr/>
                    <a:lstStyle/>
                    <a:p>
                      <a:pPr algn="ctr"/>
                      <a:r>
                        <a:rPr lang="en-US" dirty="0"/>
                        <a:t>1</a:t>
                      </a:r>
                    </a:p>
                  </a:txBody>
                  <a:tcPr/>
                </a:tc>
                <a:tc>
                  <a:txBody>
                    <a:bodyPr/>
                    <a:lstStyle/>
                    <a:p>
                      <a:pPr algn="ctr"/>
                      <a:r>
                        <a:rPr lang="en-US" dirty="0"/>
                        <a:t>Unlimited</a:t>
                      </a:r>
                    </a:p>
                  </a:txBody>
                  <a:tcPr/>
                </a:tc>
                <a:extLst>
                  <a:ext uri="{0D108BD9-81ED-4DB2-BD59-A6C34878D82A}">
                    <a16:rowId xmlns:a16="http://schemas.microsoft.com/office/drawing/2014/main" val="965016869"/>
                  </a:ext>
                </a:extLst>
              </a:tr>
            </a:tbl>
          </a:graphicData>
        </a:graphic>
      </p:graphicFrame>
    </p:spTree>
    <p:extLst>
      <p:ext uri="{BB962C8B-B14F-4D97-AF65-F5344CB8AC3E}">
        <p14:creationId xmlns:p14="http://schemas.microsoft.com/office/powerpoint/2010/main" val="172592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480359"/>
          </a:xfrm>
        </p:spPr>
        <p:txBody>
          <a:bodyPr numCol="1"/>
          <a:lstStyle/>
          <a:p>
            <a:pPr marL="0" indent="0">
              <a:buNone/>
            </a:pPr>
            <a:r>
              <a:rPr lang="en-US" sz="3200" dirty="0">
                <a:solidFill>
                  <a:schemeClr val="tx2"/>
                </a:solidFill>
              </a:rPr>
              <a:t>Organizational database in the cloud</a:t>
            </a:r>
          </a:p>
          <a:p>
            <a:r>
              <a:rPr lang="en-US" sz="3200" u="sng" dirty="0">
                <a:solidFill>
                  <a:schemeClr val="tx1"/>
                </a:solidFill>
              </a:rPr>
              <a:t>Entities</a:t>
            </a:r>
            <a:r>
              <a:rPr lang="en-US" sz="3200" dirty="0">
                <a:solidFill>
                  <a:schemeClr val="tx1"/>
                </a:solidFill>
              </a:rPr>
              <a:t> define domain language</a:t>
            </a:r>
          </a:p>
          <a:p>
            <a:pPr lvl="1"/>
            <a:r>
              <a:rPr lang="en-US" sz="2400" dirty="0">
                <a:solidFill>
                  <a:schemeClr val="tx2"/>
                </a:solidFill>
              </a:rPr>
              <a:t>People = Employee, Team, Contractor…</a:t>
            </a:r>
          </a:p>
          <a:p>
            <a:pPr lvl="1"/>
            <a:r>
              <a:rPr lang="en-US" sz="2400" dirty="0">
                <a:solidFill>
                  <a:schemeClr val="tx2"/>
                </a:solidFill>
              </a:rPr>
              <a:t>Sales = Customer, Contact, Sales Order…</a:t>
            </a:r>
          </a:p>
          <a:p>
            <a:r>
              <a:rPr lang="en-US" sz="3200" dirty="0">
                <a:solidFill>
                  <a:schemeClr val="tx1"/>
                </a:solidFill>
              </a:rPr>
              <a:t>Able to define custom entities</a:t>
            </a:r>
          </a:p>
          <a:p>
            <a:r>
              <a:rPr lang="en-US" sz="3200" dirty="0">
                <a:solidFill>
                  <a:schemeClr val="tx1"/>
                </a:solidFill>
              </a:rPr>
              <a:t>Create relationships between entities</a:t>
            </a:r>
          </a:p>
          <a:p>
            <a:endParaRPr lang="en-US" sz="3200" dirty="0">
              <a:solidFill>
                <a:schemeClr val="tx1"/>
              </a:solidFill>
            </a:endParaRPr>
          </a:p>
          <a:p>
            <a:endParaRPr lang="en-US" sz="3200" dirty="0">
              <a:solidFill>
                <a:schemeClr val="tx1"/>
              </a:solidFill>
            </a:endParaRPr>
          </a:p>
          <a:p>
            <a:endParaRPr lang="en-US" sz="3200" dirty="0">
              <a:solidFill>
                <a:schemeClr val="tx1"/>
              </a:solidFill>
              <a:latin typeface="+mj-lt"/>
            </a:endParaRPr>
          </a:p>
        </p:txBody>
      </p:sp>
      <p:sp>
        <p:nvSpPr>
          <p:cNvPr id="3" name="Title 2"/>
          <p:cNvSpPr>
            <a:spLocks noGrp="1"/>
          </p:cNvSpPr>
          <p:nvPr>
            <p:ph type="title"/>
          </p:nvPr>
        </p:nvSpPr>
        <p:spPr/>
        <p:txBody>
          <a:bodyPr/>
          <a:lstStyle/>
          <a:p>
            <a:r>
              <a:rPr lang="en-US" dirty="0"/>
              <a:t>Common Data Service</a:t>
            </a:r>
          </a:p>
        </p:txBody>
      </p:sp>
      <p:graphicFrame>
        <p:nvGraphicFramePr>
          <p:cNvPr id="5" name="Table 4"/>
          <p:cNvGraphicFramePr>
            <a:graphicFrameLocks noGrp="1"/>
          </p:cNvGraphicFramePr>
          <p:nvPr>
            <p:extLst>
              <p:ext uri="{D42A27DB-BD31-4B8C-83A1-F6EECF244321}">
                <p14:modId xmlns:p14="http://schemas.microsoft.com/office/powerpoint/2010/main" val="2115855421"/>
              </p:ext>
            </p:extLst>
          </p:nvPr>
        </p:nvGraphicFramePr>
        <p:xfrm>
          <a:off x="690311" y="4291808"/>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83911186"/>
                    </a:ext>
                  </a:extLst>
                </a:gridCol>
                <a:gridCol w="2032000">
                  <a:extLst>
                    <a:ext uri="{9D8B030D-6E8A-4147-A177-3AD203B41FA5}">
                      <a16:colId xmlns:a16="http://schemas.microsoft.com/office/drawing/2014/main" val="4125813681"/>
                    </a:ext>
                  </a:extLst>
                </a:gridCol>
                <a:gridCol w="2032000">
                  <a:extLst>
                    <a:ext uri="{9D8B030D-6E8A-4147-A177-3AD203B41FA5}">
                      <a16:colId xmlns:a16="http://schemas.microsoft.com/office/drawing/2014/main" val="1177496308"/>
                    </a:ext>
                  </a:extLst>
                </a:gridCol>
                <a:gridCol w="2032000">
                  <a:extLst>
                    <a:ext uri="{9D8B030D-6E8A-4147-A177-3AD203B41FA5}">
                      <a16:colId xmlns:a16="http://schemas.microsoft.com/office/drawing/2014/main" val="742743703"/>
                    </a:ext>
                  </a:extLst>
                </a:gridCol>
              </a:tblGrid>
              <a:tr h="370840">
                <a:tc>
                  <a:txBody>
                    <a:bodyPr/>
                    <a:lstStyle/>
                    <a:p>
                      <a:r>
                        <a:rPr lang="en-US" dirty="0"/>
                        <a:t>Id</a:t>
                      </a:r>
                    </a:p>
                  </a:txBody>
                  <a:tcPr/>
                </a:tc>
                <a:tc>
                  <a:txBody>
                    <a:bodyPr/>
                    <a:lstStyle/>
                    <a:p>
                      <a:r>
                        <a:rPr lang="en-US" dirty="0"/>
                        <a:t>Title</a:t>
                      </a:r>
                    </a:p>
                  </a:txBody>
                  <a:tcPr/>
                </a:tc>
                <a:tc>
                  <a:txBody>
                    <a:bodyPr/>
                    <a:lstStyle/>
                    <a:p>
                      <a:r>
                        <a:rPr lang="en-US" dirty="0" err="1"/>
                        <a:t>CustomerId</a:t>
                      </a:r>
                      <a:endParaRPr lang="en-US" dirty="0"/>
                    </a:p>
                  </a:txBody>
                  <a:tcPr/>
                </a:tc>
                <a:tc>
                  <a:txBody>
                    <a:bodyPr/>
                    <a:lstStyle/>
                    <a:p>
                      <a:r>
                        <a:rPr lang="en-US" dirty="0" err="1"/>
                        <a:t>OrderId</a:t>
                      </a:r>
                      <a:endParaRPr lang="en-US" dirty="0"/>
                    </a:p>
                  </a:txBody>
                  <a:tcPr/>
                </a:tc>
                <a:extLst>
                  <a:ext uri="{0D108BD9-81ED-4DB2-BD59-A6C34878D82A}">
                    <a16:rowId xmlns:a16="http://schemas.microsoft.com/office/drawing/2014/main" val="389522199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02965490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226207058"/>
              </p:ext>
            </p:extLst>
          </p:nvPr>
        </p:nvGraphicFramePr>
        <p:xfrm>
          <a:off x="520192" y="5767154"/>
          <a:ext cx="5904992" cy="741680"/>
        </p:xfrm>
        <a:graphic>
          <a:graphicData uri="http://schemas.openxmlformats.org/drawingml/2006/table">
            <a:tbl>
              <a:tblPr firstRow="1" bandRow="1">
                <a:tableStyleId>{5C22544A-7EE6-4342-B048-85BDC9FD1C3A}</a:tableStyleId>
              </a:tblPr>
              <a:tblGrid>
                <a:gridCol w="2064512">
                  <a:extLst>
                    <a:ext uri="{9D8B030D-6E8A-4147-A177-3AD203B41FA5}">
                      <a16:colId xmlns:a16="http://schemas.microsoft.com/office/drawing/2014/main" val="2226854327"/>
                    </a:ext>
                  </a:extLst>
                </a:gridCol>
                <a:gridCol w="2072640">
                  <a:extLst>
                    <a:ext uri="{9D8B030D-6E8A-4147-A177-3AD203B41FA5}">
                      <a16:colId xmlns:a16="http://schemas.microsoft.com/office/drawing/2014/main" val="3995944179"/>
                    </a:ext>
                  </a:extLst>
                </a:gridCol>
                <a:gridCol w="1767840">
                  <a:extLst>
                    <a:ext uri="{9D8B030D-6E8A-4147-A177-3AD203B41FA5}">
                      <a16:colId xmlns:a16="http://schemas.microsoft.com/office/drawing/2014/main" val="3298891992"/>
                    </a:ext>
                  </a:extLst>
                </a:gridCol>
              </a:tblGrid>
              <a:tr h="370840">
                <a:tc>
                  <a:txBody>
                    <a:bodyPr/>
                    <a:lstStyle/>
                    <a:p>
                      <a:r>
                        <a:rPr lang="en-US" dirty="0" err="1"/>
                        <a:t>CustomerName</a:t>
                      </a:r>
                      <a:endParaRPr lang="en-US" dirty="0"/>
                    </a:p>
                  </a:txBody>
                  <a:tcPr/>
                </a:tc>
                <a:tc>
                  <a:txBody>
                    <a:bodyPr/>
                    <a:lstStyle/>
                    <a:p>
                      <a:r>
                        <a:rPr lang="en-US" dirty="0"/>
                        <a:t>Locale</a:t>
                      </a:r>
                    </a:p>
                  </a:txBody>
                  <a:tcPr/>
                </a:tc>
                <a:tc>
                  <a:txBody>
                    <a:bodyPr/>
                    <a:lstStyle/>
                    <a:p>
                      <a:r>
                        <a:rPr lang="en-US" dirty="0" err="1"/>
                        <a:t>CustomerId</a:t>
                      </a:r>
                      <a:endParaRPr lang="en-US" dirty="0"/>
                    </a:p>
                  </a:txBody>
                  <a:tcPr/>
                </a:tc>
                <a:extLst>
                  <a:ext uri="{0D108BD9-81ED-4DB2-BD59-A6C34878D82A}">
                    <a16:rowId xmlns:a16="http://schemas.microsoft.com/office/drawing/2014/main" val="205432223"/>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2141075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86941346"/>
              </p:ext>
            </p:extLst>
          </p:nvPr>
        </p:nvGraphicFramePr>
        <p:xfrm>
          <a:off x="6876288" y="5767154"/>
          <a:ext cx="4486656" cy="741680"/>
        </p:xfrm>
        <a:graphic>
          <a:graphicData uri="http://schemas.openxmlformats.org/drawingml/2006/table">
            <a:tbl>
              <a:tblPr firstRow="1" bandRow="1">
                <a:tableStyleId>{5C22544A-7EE6-4342-B048-85BDC9FD1C3A}</a:tableStyleId>
              </a:tblPr>
              <a:tblGrid>
                <a:gridCol w="1264621">
                  <a:extLst>
                    <a:ext uri="{9D8B030D-6E8A-4147-A177-3AD203B41FA5}">
                      <a16:colId xmlns:a16="http://schemas.microsoft.com/office/drawing/2014/main" val="2277317929"/>
                    </a:ext>
                  </a:extLst>
                </a:gridCol>
                <a:gridCol w="1649506">
                  <a:extLst>
                    <a:ext uri="{9D8B030D-6E8A-4147-A177-3AD203B41FA5}">
                      <a16:colId xmlns:a16="http://schemas.microsoft.com/office/drawing/2014/main" val="849147089"/>
                    </a:ext>
                  </a:extLst>
                </a:gridCol>
                <a:gridCol w="1572529">
                  <a:extLst>
                    <a:ext uri="{9D8B030D-6E8A-4147-A177-3AD203B41FA5}">
                      <a16:colId xmlns:a16="http://schemas.microsoft.com/office/drawing/2014/main" val="1445347312"/>
                    </a:ext>
                  </a:extLst>
                </a:gridCol>
              </a:tblGrid>
              <a:tr h="370840">
                <a:tc>
                  <a:txBody>
                    <a:bodyPr/>
                    <a:lstStyle/>
                    <a:p>
                      <a:r>
                        <a:rPr lang="en-US" dirty="0" err="1"/>
                        <a:t>OrderId</a:t>
                      </a:r>
                      <a:endParaRPr lang="en-US" dirty="0"/>
                    </a:p>
                  </a:txBody>
                  <a:tcPr/>
                </a:tc>
                <a:tc>
                  <a:txBody>
                    <a:bodyPr/>
                    <a:lstStyle/>
                    <a:p>
                      <a:r>
                        <a:rPr lang="en-US" dirty="0" err="1"/>
                        <a:t>OrderDate</a:t>
                      </a:r>
                      <a:endParaRPr lang="en-US" dirty="0"/>
                    </a:p>
                  </a:txBody>
                  <a:tcPr/>
                </a:tc>
                <a:tc>
                  <a:txBody>
                    <a:bodyPr/>
                    <a:lstStyle/>
                    <a:p>
                      <a:r>
                        <a:rPr lang="en-US" dirty="0"/>
                        <a:t>Price</a:t>
                      </a:r>
                    </a:p>
                  </a:txBody>
                  <a:tcPr/>
                </a:tc>
                <a:extLst>
                  <a:ext uri="{0D108BD9-81ED-4DB2-BD59-A6C34878D82A}">
                    <a16:rowId xmlns:a16="http://schemas.microsoft.com/office/drawing/2014/main" val="714262628"/>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96697611"/>
                  </a:ext>
                </a:extLst>
              </a:tr>
            </a:tbl>
          </a:graphicData>
        </a:graphic>
      </p:graphicFrame>
      <p:sp>
        <p:nvSpPr>
          <p:cNvPr id="7" name="Arrow: Down 6"/>
          <p:cNvSpPr/>
          <p:nvPr/>
        </p:nvSpPr>
        <p:spPr bwMode="auto">
          <a:xfrm>
            <a:off x="5315712" y="5094448"/>
            <a:ext cx="402336" cy="586133"/>
          </a:xfrm>
          <a:prstGeom prst="downArrow">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Arrow: Down 7"/>
          <p:cNvSpPr/>
          <p:nvPr/>
        </p:nvSpPr>
        <p:spPr bwMode="auto">
          <a:xfrm>
            <a:off x="7040880" y="5107254"/>
            <a:ext cx="402336" cy="586133"/>
          </a:xfrm>
          <a:prstGeom prst="downArrow">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2013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15" name="Freeform: Shape 14"/>
          <p:cNvSpPr/>
          <p:nvPr/>
        </p:nvSpPr>
        <p:spPr>
          <a:xfrm>
            <a:off x="1473200"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PowerApps</a:t>
            </a:r>
          </a:p>
        </p:txBody>
      </p:sp>
      <p:sp>
        <p:nvSpPr>
          <p:cNvPr id="16" name="Freeform: Shape 15"/>
          <p:cNvSpPr/>
          <p:nvPr/>
        </p:nvSpPr>
        <p:spPr>
          <a:xfrm>
            <a:off x="4651374"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Data Connectors</a:t>
            </a:r>
          </a:p>
        </p:txBody>
      </p:sp>
      <p:sp>
        <p:nvSpPr>
          <p:cNvPr id="17" name="Freeform: Shape 16"/>
          <p:cNvSpPr/>
          <p:nvPr/>
        </p:nvSpPr>
        <p:spPr>
          <a:xfrm>
            <a:off x="7829549"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r>
              <a:rPr lang="en-US" sz="3900" dirty="0"/>
              <a:t>Admin Options</a:t>
            </a:r>
          </a:p>
        </p:txBody>
      </p:sp>
      <p:sp>
        <p:nvSpPr>
          <p:cNvPr id="18" name="Freeform: Shape 17"/>
          <p:cNvSpPr/>
          <p:nvPr/>
        </p:nvSpPr>
        <p:spPr>
          <a:xfrm>
            <a:off x="1473200"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dirty="0"/>
              <a:t>Dev Options</a:t>
            </a:r>
          </a:p>
        </p:txBody>
      </p:sp>
      <p:sp>
        <p:nvSpPr>
          <p:cNvPr id="19" name="Freeform: Shape 18"/>
          <p:cNvSpPr/>
          <p:nvPr/>
        </p:nvSpPr>
        <p:spPr>
          <a:xfrm>
            <a:off x="4651374"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Microsoft Flow</a:t>
            </a:r>
          </a:p>
        </p:txBody>
      </p:sp>
      <p:sp>
        <p:nvSpPr>
          <p:cNvPr id="20" name="Freeform: Shape 19"/>
          <p:cNvSpPr/>
          <p:nvPr/>
        </p:nvSpPr>
        <p:spPr>
          <a:xfrm>
            <a:off x="7829549"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Tips and Tricks</a:t>
            </a:r>
          </a:p>
        </p:txBody>
      </p:sp>
    </p:spTree>
    <p:extLst>
      <p:ext uri="{BB962C8B-B14F-4D97-AF65-F5344CB8AC3E}">
        <p14:creationId xmlns:p14="http://schemas.microsoft.com/office/powerpoint/2010/main" val="203121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1000" fill="hold"/>
                                        <p:tgtEl>
                                          <p:spTgt spid="19"/>
                                        </p:tgtEl>
                                        <p:attrNameLst>
                                          <p:attrName>fillcolor</p:attrName>
                                        </p:attrNameLst>
                                      </p:cBhvr>
                                      <p:to>
                                        <a:schemeClr val="accent2"/>
                                      </p:to>
                                    </p:animClr>
                                    <p:set>
                                      <p:cBhvr>
                                        <p:cTn id="7" dur="1000" fill="hold"/>
                                        <p:tgtEl>
                                          <p:spTgt spid="19"/>
                                        </p:tgtEl>
                                        <p:attrNameLst>
                                          <p:attrName>fill.type</p:attrName>
                                        </p:attrNameLst>
                                      </p:cBhvr>
                                      <p:to>
                                        <p:strVal val="solid"/>
                                      </p:to>
                                    </p:set>
                                    <p:set>
                                      <p:cBhvr>
                                        <p:cTn id="8" dur="1000" fill="hold"/>
                                        <p:tgtEl>
                                          <p:spTgt spid="1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336298"/>
          </a:xfrm>
        </p:spPr>
        <p:txBody>
          <a:bodyPr numCol="1"/>
          <a:lstStyle/>
          <a:p>
            <a:pPr marL="0" indent="0">
              <a:buNone/>
            </a:pPr>
            <a:r>
              <a:rPr lang="en-US" sz="3200" dirty="0">
                <a:solidFill>
                  <a:schemeClr val="tx2"/>
                </a:solidFill>
              </a:rPr>
              <a:t>Simplified version of Azure Logic Apps</a:t>
            </a:r>
          </a:p>
          <a:p>
            <a:r>
              <a:rPr lang="en-US" sz="3200" dirty="0">
                <a:solidFill>
                  <a:schemeClr val="tx1"/>
                </a:solidFill>
              </a:rPr>
              <a:t>Rich workflows connected to services</a:t>
            </a:r>
          </a:p>
          <a:p>
            <a:r>
              <a:rPr lang="en-US" sz="3200" dirty="0">
                <a:solidFill>
                  <a:schemeClr val="tx1"/>
                </a:solidFill>
              </a:rPr>
              <a:t>Conditional logic</a:t>
            </a:r>
          </a:p>
          <a:p>
            <a:r>
              <a:rPr lang="en-US" sz="3200" dirty="0">
                <a:solidFill>
                  <a:schemeClr val="tx1"/>
                </a:solidFill>
              </a:rPr>
              <a:t>Templates -or- from scratch</a:t>
            </a:r>
          </a:p>
          <a:p>
            <a:endParaRPr lang="en-US" sz="3200" dirty="0">
              <a:solidFill>
                <a:schemeClr val="tx1"/>
              </a:solidFill>
            </a:endParaRPr>
          </a:p>
          <a:p>
            <a:endParaRPr lang="en-US" sz="3200" dirty="0">
              <a:solidFill>
                <a:schemeClr val="tx1"/>
              </a:solidFill>
            </a:endParaRPr>
          </a:p>
        </p:txBody>
      </p:sp>
      <p:sp>
        <p:nvSpPr>
          <p:cNvPr id="3" name="Title 2"/>
          <p:cNvSpPr>
            <a:spLocks noGrp="1"/>
          </p:cNvSpPr>
          <p:nvPr>
            <p:ph type="title"/>
          </p:nvPr>
        </p:nvSpPr>
        <p:spPr/>
        <p:txBody>
          <a:bodyPr/>
          <a:lstStyle/>
          <a:p>
            <a:r>
              <a:rPr lang="en-US" dirty="0"/>
              <a:t>Microsoft Flow</a:t>
            </a:r>
          </a:p>
        </p:txBody>
      </p:sp>
      <p:pic>
        <p:nvPicPr>
          <p:cNvPr id="5" name="Picture 4"/>
          <p:cNvPicPr>
            <a:picLocks noChangeAspect="1"/>
          </p:cNvPicPr>
          <p:nvPr/>
        </p:nvPicPr>
        <p:blipFill>
          <a:blip r:embed="rId3"/>
          <a:stretch>
            <a:fillRect/>
          </a:stretch>
        </p:blipFill>
        <p:spPr>
          <a:xfrm>
            <a:off x="7703719" y="3326305"/>
            <a:ext cx="3755663" cy="2027029"/>
          </a:xfrm>
          <a:prstGeom prst="rect">
            <a:avLst/>
          </a:prstGeom>
        </p:spPr>
      </p:pic>
      <p:pic>
        <p:nvPicPr>
          <p:cNvPr id="6" name="Picture 5"/>
          <p:cNvPicPr>
            <a:picLocks noChangeAspect="1"/>
          </p:cNvPicPr>
          <p:nvPr/>
        </p:nvPicPr>
        <p:blipFill>
          <a:blip r:embed="rId4"/>
          <a:stretch>
            <a:fillRect/>
          </a:stretch>
        </p:blipFill>
        <p:spPr>
          <a:xfrm>
            <a:off x="8584165" y="372812"/>
            <a:ext cx="1666741" cy="1632727"/>
          </a:xfrm>
          <a:prstGeom prst="rect">
            <a:avLst/>
          </a:prstGeom>
        </p:spPr>
      </p:pic>
    </p:spTree>
    <p:extLst>
      <p:ext uri="{BB962C8B-B14F-4D97-AF65-F5344CB8AC3E}">
        <p14:creationId xmlns:p14="http://schemas.microsoft.com/office/powerpoint/2010/main" val="223265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961358"/>
          </a:xfrm>
        </p:spPr>
        <p:txBody>
          <a:bodyPr numCol="1"/>
          <a:lstStyle/>
          <a:p>
            <a:pPr marL="0" indent="0">
              <a:buNone/>
            </a:pPr>
            <a:r>
              <a:rPr lang="en-US" sz="3200" dirty="0">
                <a:solidFill>
                  <a:schemeClr val="tx2"/>
                </a:solidFill>
              </a:rPr>
              <a:t>Trigger examples</a:t>
            </a:r>
          </a:p>
          <a:p>
            <a:r>
              <a:rPr lang="en-US" sz="3200" dirty="0">
                <a:solidFill>
                  <a:schemeClr val="tx1"/>
                </a:solidFill>
              </a:rPr>
              <a:t>Recurrence</a:t>
            </a:r>
          </a:p>
          <a:p>
            <a:r>
              <a:rPr lang="en-US" sz="3200" dirty="0">
                <a:solidFill>
                  <a:schemeClr val="tx1"/>
                </a:solidFill>
              </a:rPr>
              <a:t>PowerApps control selected</a:t>
            </a:r>
          </a:p>
          <a:p>
            <a:r>
              <a:rPr lang="en-US" sz="3200" dirty="0">
                <a:solidFill>
                  <a:schemeClr val="tx1"/>
                </a:solidFill>
              </a:rPr>
              <a:t>Push a button (mobile phone)</a:t>
            </a:r>
          </a:p>
          <a:p>
            <a:r>
              <a:rPr lang="en-US" sz="3200" dirty="0">
                <a:solidFill>
                  <a:schemeClr val="tx1"/>
                </a:solidFill>
              </a:rPr>
              <a:t>File / email / event created</a:t>
            </a:r>
          </a:p>
          <a:p>
            <a:endParaRPr lang="en-US" sz="3200" dirty="0">
              <a:solidFill>
                <a:schemeClr val="tx1"/>
              </a:solidFill>
            </a:endParaRPr>
          </a:p>
          <a:p>
            <a:pPr marL="0" indent="0">
              <a:buNone/>
            </a:pPr>
            <a:r>
              <a:rPr lang="en-US" sz="3200" dirty="0">
                <a:solidFill>
                  <a:schemeClr val="tx2"/>
                </a:solidFill>
              </a:rPr>
              <a:t>Action examples</a:t>
            </a:r>
          </a:p>
          <a:p>
            <a:r>
              <a:rPr lang="en-US" sz="3200" dirty="0">
                <a:solidFill>
                  <a:schemeClr val="tx1"/>
                </a:solidFill>
              </a:rPr>
              <a:t>Create file / event / contact</a:t>
            </a:r>
          </a:p>
          <a:p>
            <a:r>
              <a:rPr lang="en-US" sz="3200" dirty="0">
                <a:solidFill>
                  <a:schemeClr val="tx1"/>
                </a:solidFill>
              </a:rPr>
              <a:t>Send email / tweet</a:t>
            </a:r>
          </a:p>
        </p:txBody>
      </p:sp>
      <p:sp>
        <p:nvSpPr>
          <p:cNvPr id="3" name="Title 2"/>
          <p:cNvSpPr>
            <a:spLocks noGrp="1"/>
          </p:cNvSpPr>
          <p:nvPr>
            <p:ph type="title"/>
          </p:nvPr>
        </p:nvSpPr>
        <p:spPr/>
        <p:txBody>
          <a:bodyPr/>
          <a:lstStyle/>
          <a:p>
            <a:r>
              <a:rPr lang="en-US" dirty="0"/>
              <a:t>Microsoft Flow</a:t>
            </a:r>
          </a:p>
        </p:txBody>
      </p:sp>
    </p:spTree>
    <p:extLst>
      <p:ext uri="{BB962C8B-B14F-4D97-AF65-F5344CB8AC3E}">
        <p14:creationId xmlns:p14="http://schemas.microsoft.com/office/powerpoint/2010/main" val="344576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169551"/>
          </a:xfrm>
        </p:spPr>
        <p:txBody>
          <a:bodyPr numCol="1"/>
          <a:lstStyle/>
          <a:p>
            <a:pPr marL="0" indent="0">
              <a:buNone/>
            </a:pPr>
            <a:r>
              <a:rPr lang="en-US" sz="3200" dirty="0">
                <a:solidFill>
                  <a:schemeClr val="tx2"/>
                </a:solidFill>
              </a:rPr>
              <a:t>SharePoint Integration</a:t>
            </a:r>
          </a:p>
          <a:p>
            <a:r>
              <a:rPr lang="en-US" sz="3200" dirty="0">
                <a:solidFill>
                  <a:schemeClr val="tx1"/>
                </a:solidFill>
              </a:rPr>
              <a:t>Connect to a SharePoint List</a:t>
            </a:r>
          </a:p>
        </p:txBody>
      </p:sp>
      <p:sp>
        <p:nvSpPr>
          <p:cNvPr id="3" name="Title 2"/>
          <p:cNvSpPr>
            <a:spLocks noGrp="1"/>
          </p:cNvSpPr>
          <p:nvPr>
            <p:ph type="title"/>
          </p:nvPr>
        </p:nvSpPr>
        <p:spPr/>
        <p:txBody>
          <a:bodyPr/>
          <a:lstStyle/>
          <a:p>
            <a:r>
              <a:rPr lang="en-US" dirty="0"/>
              <a:t>Microsoft Flow</a:t>
            </a:r>
          </a:p>
        </p:txBody>
      </p:sp>
      <p:pic>
        <p:nvPicPr>
          <p:cNvPr id="6" name="Picture 5"/>
          <p:cNvPicPr>
            <a:picLocks noChangeAspect="1"/>
          </p:cNvPicPr>
          <p:nvPr/>
        </p:nvPicPr>
        <p:blipFill>
          <a:blip r:embed="rId3"/>
          <a:stretch>
            <a:fillRect/>
          </a:stretch>
        </p:blipFill>
        <p:spPr>
          <a:xfrm>
            <a:off x="1187296" y="2897823"/>
            <a:ext cx="9817407" cy="2959757"/>
          </a:xfrm>
          <a:prstGeom prst="rect">
            <a:avLst/>
          </a:prstGeom>
        </p:spPr>
      </p:pic>
      <p:pic>
        <p:nvPicPr>
          <p:cNvPr id="7" name="Picture 6"/>
          <p:cNvPicPr>
            <a:picLocks noChangeAspect="1"/>
          </p:cNvPicPr>
          <p:nvPr/>
        </p:nvPicPr>
        <p:blipFill>
          <a:blip r:embed="rId4"/>
          <a:stretch>
            <a:fillRect/>
          </a:stretch>
        </p:blipFill>
        <p:spPr>
          <a:xfrm>
            <a:off x="8584163" y="372812"/>
            <a:ext cx="1666741" cy="1632727"/>
          </a:xfrm>
          <a:prstGeom prst="rect">
            <a:avLst/>
          </a:prstGeom>
        </p:spPr>
      </p:pic>
    </p:spTree>
    <p:extLst>
      <p:ext uri="{BB962C8B-B14F-4D97-AF65-F5344CB8AC3E}">
        <p14:creationId xmlns:p14="http://schemas.microsoft.com/office/powerpoint/2010/main" val="36244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10524"/>
          </a:xfrm>
        </p:spPr>
        <p:txBody>
          <a:bodyPr/>
          <a:lstStyle/>
          <a:p>
            <a:pPr lvl="1"/>
            <a:endParaRPr lang="en-US" dirty="0">
              <a:solidFill>
                <a:schemeClr val="tx1"/>
              </a:solidFill>
            </a:endParaRPr>
          </a:p>
        </p:txBody>
      </p:sp>
      <p:sp>
        <p:nvSpPr>
          <p:cNvPr id="2" name="Title 1"/>
          <p:cNvSpPr>
            <a:spLocks noGrp="1"/>
          </p:cNvSpPr>
          <p:nvPr>
            <p:ph type="title"/>
          </p:nvPr>
        </p:nvSpPr>
        <p:spPr/>
        <p:txBody>
          <a:bodyPr/>
          <a:lstStyle/>
          <a:p>
            <a:r>
              <a:rPr lang="en-US" dirty="0"/>
              <a:t>Demos</a:t>
            </a:r>
          </a:p>
        </p:txBody>
      </p:sp>
      <p:sp>
        <p:nvSpPr>
          <p:cNvPr id="4" name="Rectangle 3"/>
          <p:cNvSpPr/>
          <p:nvPr/>
        </p:nvSpPr>
        <p:spPr>
          <a:xfrm>
            <a:off x="941464" y="2426209"/>
            <a:ext cx="2538406" cy="2476190"/>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solidFill>
                  <a:schemeClr val="bg1"/>
                </a:solidFill>
              </a:rPr>
              <a:t>PowerApps + SharePoint</a:t>
            </a:r>
          </a:p>
        </p:txBody>
      </p:sp>
      <p:sp>
        <p:nvSpPr>
          <p:cNvPr id="6" name="Rectangle 5"/>
          <p:cNvSpPr/>
          <p:nvPr/>
        </p:nvSpPr>
        <p:spPr>
          <a:xfrm>
            <a:off x="3533210" y="2426209"/>
            <a:ext cx="2538406" cy="24761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solidFill>
                  <a:schemeClr val="bg1"/>
                </a:solidFill>
              </a:rPr>
              <a:t>Gateway</a:t>
            </a:r>
          </a:p>
        </p:txBody>
      </p:sp>
      <p:sp>
        <p:nvSpPr>
          <p:cNvPr id="8" name="Rectangle 7"/>
          <p:cNvSpPr/>
          <p:nvPr/>
        </p:nvSpPr>
        <p:spPr>
          <a:xfrm>
            <a:off x="6105906" y="2426209"/>
            <a:ext cx="2538406" cy="2476190"/>
          </a:xfrm>
          <a:prstGeom prst="rect">
            <a:avLst/>
          </a:prstGeom>
          <a:solidFill>
            <a:srgbClr val="94E1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solidFill>
                  <a:schemeClr val="bg1"/>
                </a:solidFill>
              </a:rPr>
              <a:t>Microsoft Flow</a:t>
            </a:r>
          </a:p>
        </p:txBody>
      </p:sp>
      <p:sp>
        <p:nvSpPr>
          <p:cNvPr id="12" name="Rectangle 11"/>
          <p:cNvSpPr/>
          <p:nvPr/>
        </p:nvSpPr>
        <p:spPr>
          <a:xfrm>
            <a:off x="8680888" y="2426209"/>
            <a:ext cx="2538406" cy="24761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solidFill>
                  <a:schemeClr val="bg1"/>
                </a:solidFill>
              </a:rPr>
              <a:t>Super Special Demo</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5049" y="2929169"/>
            <a:ext cx="1331445" cy="1331445"/>
          </a:xfrm>
          <a:prstGeom prst="rect">
            <a:avLst/>
          </a:prstGeom>
        </p:spPr>
      </p:pic>
      <p:pic>
        <p:nvPicPr>
          <p:cNvPr id="14" name="Picture 13"/>
          <p:cNvPicPr>
            <a:picLocks noChangeAspect="1"/>
          </p:cNvPicPr>
          <p:nvPr/>
        </p:nvPicPr>
        <p:blipFill>
          <a:blip r:embed="rId3"/>
          <a:stretch>
            <a:fillRect/>
          </a:stretch>
        </p:blipFill>
        <p:spPr>
          <a:xfrm>
            <a:off x="6617766" y="2850336"/>
            <a:ext cx="1514686" cy="1486107"/>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7927" y="2895109"/>
            <a:ext cx="1280161" cy="1280161"/>
          </a:xfrm>
          <a:prstGeom prst="rect">
            <a:avLst/>
          </a:prstGeom>
        </p:spPr>
      </p:pic>
      <p:sp>
        <p:nvSpPr>
          <p:cNvPr id="16" name="TextBox 15"/>
          <p:cNvSpPr txBox="1"/>
          <p:nvPr/>
        </p:nvSpPr>
        <p:spPr>
          <a:xfrm>
            <a:off x="9264925" y="2813407"/>
            <a:ext cx="1370332" cy="1514261"/>
          </a:xfrm>
          <a:prstGeom prst="rect">
            <a:avLst/>
          </a:prstGeom>
          <a:noFill/>
        </p:spPr>
        <p:txBody>
          <a:bodyPr wrap="square" lIns="182880" tIns="146304" rIns="182880" bIns="146304" rtlCol="0">
            <a:spAutoFit/>
          </a:bodyPr>
          <a:lstStyle/>
          <a:p>
            <a:pPr>
              <a:lnSpc>
                <a:spcPct val="90000"/>
              </a:lnSpc>
              <a:spcAft>
                <a:spcPts val="600"/>
              </a:spcAft>
            </a:pPr>
            <a:r>
              <a:rPr lang="en-US" sz="88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22482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711238"/>
          </a:xfrm>
        </p:spPr>
        <p:txBody>
          <a:bodyPr numCol="1"/>
          <a:lstStyle/>
          <a:p>
            <a:pPr marL="0" indent="0">
              <a:buNone/>
            </a:pPr>
            <a:r>
              <a:rPr lang="en-US" sz="3200" dirty="0">
                <a:solidFill>
                  <a:schemeClr val="tx2"/>
                </a:solidFill>
              </a:rPr>
              <a:t>Examples</a:t>
            </a:r>
          </a:p>
          <a:p>
            <a:r>
              <a:rPr lang="en-US" sz="3200" dirty="0">
                <a:solidFill>
                  <a:schemeClr val="tx1"/>
                </a:solidFill>
              </a:rPr>
              <a:t>Create file on reoccurring schedule</a:t>
            </a:r>
          </a:p>
          <a:p>
            <a:endParaRPr lang="en-US" sz="3200" dirty="0">
              <a:solidFill>
                <a:schemeClr val="tx1"/>
              </a:solidFill>
            </a:endParaRPr>
          </a:p>
        </p:txBody>
      </p:sp>
      <p:sp>
        <p:nvSpPr>
          <p:cNvPr id="3" name="Title 2"/>
          <p:cNvSpPr>
            <a:spLocks noGrp="1"/>
          </p:cNvSpPr>
          <p:nvPr>
            <p:ph type="title"/>
          </p:nvPr>
        </p:nvSpPr>
        <p:spPr/>
        <p:txBody>
          <a:bodyPr/>
          <a:lstStyle/>
          <a:p>
            <a:r>
              <a:rPr lang="en-US" dirty="0"/>
              <a:t>Microsoft Flow</a:t>
            </a:r>
          </a:p>
        </p:txBody>
      </p:sp>
    </p:spTree>
    <p:extLst>
      <p:ext uri="{BB962C8B-B14F-4D97-AF65-F5344CB8AC3E}">
        <p14:creationId xmlns:p14="http://schemas.microsoft.com/office/powerpoint/2010/main" val="740488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339650"/>
          </a:xfrm>
        </p:spPr>
        <p:txBody>
          <a:bodyPr/>
          <a:lstStyle/>
          <a:p>
            <a:pPr marL="0" indent="0">
              <a:buNone/>
            </a:pPr>
            <a:r>
              <a:rPr lang="en-US" sz="3600" dirty="0">
                <a:solidFill>
                  <a:schemeClr val="tx1"/>
                </a:solidFill>
              </a:rPr>
              <a:t>Sr. Premier Field Engineer at Microsoft</a:t>
            </a:r>
          </a:p>
          <a:p>
            <a:pPr marL="0" indent="0">
              <a:buNone/>
            </a:pPr>
            <a:r>
              <a:rPr lang="en-US" sz="3600" dirty="0">
                <a:solidFill>
                  <a:schemeClr val="tx1"/>
                </a:solidFill>
              </a:rPr>
              <a:t>Office 365 Dev / Admin, Azure Dev</a:t>
            </a:r>
          </a:p>
          <a:p>
            <a:pPr marL="0" indent="0">
              <a:buNone/>
            </a:pPr>
            <a:r>
              <a:rPr lang="en-US" sz="3600" dirty="0">
                <a:solidFill>
                  <a:schemeClr val="tx1"/>
                </a:solidFill>
              </a:rPr>
              <a:t>Stir Trek Conference Organizer</a:t>
            </a:r>
          </a:p>
          <a:p>
            <a:endParaRPr lang="en-US" sz="3600" dirty="0"/>
          </a:p>
          <a:p>
            <a:pPr marL="0" indent="0">
              <a:buNone/>
            </a:pPr>
            <a:r>
              <a:rPr lang="en-US" sz="3600" b="1" dirty="0">
                <a:solidFill>
                  <a:schemeClr val="tx2"/>
                </a:solidFill>
              </a:rPr>
              <a:t>Blog</a:t>
            </a:r>
            <a:r>
              <a:rPr lang="en-US" sz="3600" dirty="0">
                <a:solidFill>
                  <a:schemeClr val="tx2"/>
                </a:solidFill>
              </a:rPr>
              <a:t>: </a:t>
            </a:r>
            <a:r>
              <a:rPr lang="en-US" sz="3600" dirty="0">
                <a:solidFill>
                  <a:schemeClr val="tx1"/>
                </a:solidFill>
              </a:rPr>
              <a:t>www.BrianTJackett.com</a:t>
            </a:r>
          </a:p>
          <a:p>
            <a:pPr marL="0" indent="0">
              <a:buNone/>
            </a:pPr>
            <a:r>
              <a:rPr lang="en-US" sz="3600" b="1" dirty="0">
                <a:solidFill>
                  <a:schemeClr val="tx2"/>
                </a:solidFill>
              </a:rPr>
              <a:t>Twitter</a:t>
            </a:r>
            <a:r>
              <a:rPr lang="en-US" sz="3600" dirty="0">
                <a:solidFill>
                  <a:schemeClr val="tx2"/>
                </a:solidFill>
              </a:rPr>
              <a:t>: </a:t>
            </a:r>
            <a:r>
              <a:rPr lang="en-US" sz="3600" dirty="0">
                <a:solidFill>
                  <a:schemeClr val="tx1"/>
                </a:solidFill>
              </a:rPr>
              <a:t>@</a:t>
            </a:r>
            <a:r>
              <a:rPr lang="en-US" sz="3600" dirty="0" err="1">
                <a:solidFill>
                  <a:schemeClr val="tx1"/>
                </a:solidFill>
              </a:rPr>
              <a:t>BrianTJackett</a:t>
            </a:r>
            <a:endParaRPr lang="en-US" sz="3600" dirty="0">
              <a:solidFill>
                <a:schemeClr val="tx1"/>
              </a:solidFill>
            </a:endParaRPr>
          </a:p>
          <a:p>
            <a:pPr marL="0" indent="0">
              <a:buNone/>
            </a:pPr>
            <a:r>
              <a:rPr lang="en-US" sz="3600" b="1" dirty="0">
                <a:solidFill>
                  <a:schemeClr val="tx2"/>
                </a:solidFill>
              </a:rPr>
              <a:t>Email</a:t>
            </a:r>
            <a:r>
              <a:rPr lang="en-US" sz="3600" dirty="0">
                <a:solidFill>
                  <a:schemeClr val="tx2"/>
                </a:solidFill>
              </a:rPr>
              <a:t>: </a:t>
            </a:r>
            <a:r>
              <a:rPr lang="en-US" sz="3600" dirty="0">
                <a:solidFill>
                  <a:schemeClr val="tx1"/>
                </a:solidFill>
              </a:rPr>
              <a:t>Brian.Jackett@Microsoft.com</a:t>
            </a:r>
          </a:p>
        </p:txBody>
      </p:sp>
      <p:sp>
        <p:nvSpPr>
          <p:cNvPr id="2" name="Title 1"/>
          <p:cNvSpPr>
            <a:spLocks noGrp="1"/>
          </p:cNvSpPr>
          <p:nvPr>
            <p:ph type="title"/>
          </p:nvPr>
        </p:nvSpPr>
        <p:spPr/>
        <p:txBody>
          <a:bodyPr/>
          <a:lstStyle/>
          <a:p>
            <a:r>
              <a:rPr lang="en-US" dirty="0"/>
              <a:t>About Me</a:t>
            </a:r>
          </a:p>
        </p:txBody>
      </p:sp>
      <p:pic>
        <p:nvPicPr>
          <p:cNvPr id="5" name="Picture 2" descr="\\COL-vUSP-01a\MyDocs1\brianja\My Documents\Sogeti\Book Deal\Implementing SharePoint 2010 Real World Examples\Publisher Docs\BookCo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7262" y="3688772"/>
            <a:ext cx="2218344" cy="27013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5059" t="5845" r="5845" b="5059"/>
          <a:stretch/>
        </p:blipFill>
        <p:spPr>
          <a:xfrm>
            <a:off x="9043516" y="224184"/>
            <a:ext cx="2531239" cy="3134818"/>
          </a:xfrm>
          <a:prstGeom prst="rect">
            <a:avLst/>
          </a:prstGeom>
        </p:spPr>
      </p:pic>
    </p:spTree>
    <p:extLst>
      <p:ext uri="{BB962C8B-B14F-4D97-AF65-F5344CB8AC3E}">
        <p14:creationId xmlns:p14="http://schemas.microsoft.com/office/powerpoint/2010/main" val="200386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10524"/>
          </a:xfrm>
        </p:spPr>
        <p:txBody>
          <a:bodyPr/>
          <a:lstStyle/>
          <a:p>
            <a:pPr lvl="1"/>
            <a:endParaRPr lang="en-US" dirty="0">
              <a:solidFill>
                <a:schemeClr val="tx1"/>
              </a:solidFill>
            </a:endParaRPr>
          </a:p>
        </p:txBody>
      </p:sp>
      <p:sp>
        <p:nvSpPr>
          <p:cNvPr id="2" name="Title 1"/>
          <p:cNvSpPr>
            <a:spLocks noGrp="1"/>
          </p:cNvSpPr>
          <p:nvPr>
            <p:ph type="title"/>
          </p:nvPr>
        </p:nvSpPr>
        <p:spPr/>
        <p:txBody>
          <a:bodyPr/>
          <a:lstStyle/>
          <a:p>
            <a:r>
              <a:rPr lang="en-US" dirty="0"/>
              <a:t>Demos</a:t>
            </a:r>
          </a:p>
        </p:txBody>
      </p:sp>
      <p:sp>
        <p:nvSpPr>
          <p:cNvPr id="4" name="Rectangle 3"/>
          <p:cNvSpPr/>
          <p:nvPr/>
        </p:nvSpPr>
        <p:spPr>
          <a:xfrm>
            <a:off x="941464" y="2426209"/>
            <a:ext cx="2538406" cy="2476190"/>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solidFill>
                  <a:schemeClr val="bg1"/>
                </a:solidFill>
              </a:rPr>
              <a:t>PowerApps + SharePoint</a:t>
            </a:r>
          </a:p>
        </p:txBody>
      </p:sp>
      <p:sp>
        <p:nvSpPr>
          <p:cNvPr id="6" name="Rectangle 5"/>
          <p:cNvSpPr/>
          <p:nvPr/>
        </p:nvSpPr>
        <p:spPr>
          <a:xfrm>
            <a:off x="3533210" y="2426209"/>
            <a:ext cx="2538406" cy="24761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solidFill>
                  <a:schemeClr val="bg1"/>
                </a:solidFill>
              </a:rPr>
              <a:t>Gateway</a:t>
            </a:r>
          </a:p>
        </p:txBody>
      </p:sp>
      <p:sp>
        <p:nvSpPr>
          <p:cNvPr id="8" name="Rectangle 7"/>
          <p:cNvSpPr/>
          <p:nvPr/>
        </p:nvSpPr>
        <p:spPr>
          <a:xfrm>
            <a:off x="6105906" y="2426209"/>
            <a:ext cx="2538406" cy="24761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a:solidFill>
                  <a:schemeClr val="bg1"/>
                </a:solidFill>
              </a:rPr>
              <a:t>Microsoft </a:t>
            </a:r>
            <a:r>
              <a:rPr lang="en-US" sz="2400" dirty="0">
                <a:solidFill>
                  <a:schemeClr val="bg1"/>
                </a:solidFill>
              </a:rPr>
              <a:t>Flow</a:t>
            </a:r>
          </a:p>
        </p:txBody>
      </p:sp>
      <p:sp>
        <p:nvSpPr>
          <p:cNvPr id="12" name="Rectangle 11"/>
          <p:cNvSpPr/>
          <p:nvPr/>
        </p:nvSpPr>
        <p:spPr>
          <a:xfrm>
            <a:off x="8680888" y="2426209"/>
            <a:ext cx="2538406" cy="2476190"/>
          </a:xfrm>
          <a:prstGeom prst="rect">
            <a:avLst/>
          </a:prstGeom>
          <a:solidFill>
            <a:srgbClr val="94E1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solidFill>
                  <a:schemeClr val="bg1"/>
                </a:solidFill>
              </a:rPr>
              <a:t>Super Special Demo</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5049" y="2929169"/>
            <a:ext cx="1331445" cy="1331445"/>
          </a:xfrm>
          <a:prstGeom prst="rect">
            <a:avLst/>
          </a:prstGeom>
        </p:spPr>
      </p:pic>
      <p:pic>
        <p:nvPicPr>
          <p:cNvPr id="14" name="Picture 13"/>
          <p:cNvPicPr>
            <a:picLocks noChangeAspect="1"/>
          </p:cNvPicPr>
          <p:nvPr/>
        </p:nvPicPr>
        <p:blipFill>
          <a:blip r:embed="rId3"/>
          <a:stretch>
            <a:fillRect/>
          </a:stretch>
        </p:blipFill>
        <p:spPr>
          <a:xfrm>
            <a:off x="6617766" y="2850336"/>
            <a:ext cx="1514686" cy="1486107"/>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7927" y="2895109"/>
            <a:ext cx="1280161" cy="1280161"/>
          </a:xfrm>
          <a:prstGeom prst="rect">
            <a:avLst/>
          </a:prstGeom>
        </p:spPr>
      </p:pic>
      <p:sp>
        <p:nvSpPr>
          <p:cNvPr id="5" name="TextBox 4"/>
          <p:cNvSpPr txBox="1"/>
          <p:nvPr/>
        </p:nvSpPr>
        <p:spPr>
          <a:xfrm>
            <a:off x="9264925" y="2813407"/>
            <a:ext cx="1370332" cy="1514261"/>
          </a:xfrm>
          <a:prstGeom prst="rect">
            <a:avLst/>
          </a:prstGeom>
          <a:noFill/>
        </p:spPr>
        <p:txBody>
          <a:bodyPr wrap="square" lIns="182880" tIns="146304" rIns="182880" bIns="146304" rtlCol="0">
            <a:spAutoFit/>
          </a:bodyPr>
          <a:lstStyle/>
          <a:p>
            <a:pPr>
              <a:lnSpc>
                <a:spcPct val="90000"/>
              </a:lnSpc>
              <a:spcAft>
                <a:spcPts val="600"/>
              </a:spcAft>
            </a:pPr>
            <a:r>
              <a:rPr lang="en-US" sz="8800" dirty="0">
                <a:gradFill>
                  <a:gsLst>
                    <a:gs pos="2917">
                      <a:schemeClr val="tx1"/>
                    </a:gs>
                    <a:gs pos="30000">
                      <a:schemeClr val="tx1"/>
                    </a:gs>
                  </a:gsLst>
                  <a:lin ang="5400000" scaled="0"/>
                </a:gradFill>
              </a:rPr>
              <a:t>??</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1494" y="1024169"/>
            <a:ext cx="4835906" cy="4835906"/>
          </a:xfrm>
          <a:prstGeom prst="rect">
            <a:avLst/>
          </a:prstGeom>
        </p:spPr>
      </p:pic>
    </p:spTree>
    <p:extLst>
      <p:ext uri="{BB962C8B-B14F-4D97-AF65-F5344CB8AC3E}">
        <p14:creationId xmlns:p14="http://schemas.microsoft.com/office/powerpoint/2010/main" val="10563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169551"/>
          </a:xfrm>
        </p:spPr>
        <p:txBody>
          <a:bodyPr numCol="1"/>
          <a:lstStyle/>
          <a:p>
            <a:pPr marL="0" indent="0">
              <a:buNone/>
            </a:pPr>
            <a:r>
              <a:rPr lang="en-US" sz="3200" dirty="0">
                <a:hlinkClick r:id="rId3"/>
              </a:rPr>
              <a:t>http://aka.ms/BTJPADemo</a:t>
            </a:r>
            <a:endParaRPr lang="en-US" sz="3200" dirty="0"/>
          </a:p>
          <a:p>
            <a:pPr marL="0" indent="0">
              <a:buNone/>
            </a:pPr>
            <a:endParaRPr lang="en-US" sz="3200" dirty="0">
              <a:solidFill>
                <a:schemeClr val="tx2"/>
              </a:solidFill>
            </a:endParaRPr>
          </a:p>
        </p:txBody>
      </p:sp>
      <p:sp>
        <p:nvSpPr>
          <p:cNvPr id="3" name="Title 2"/>
          <p:cNvSpPr>
            <a:spLocks noGrp="1"/>
          </p:cNvSpPr>
          <p:nvPr>
            <p:ph type="title"/>
          </p:nvPr>
        </p:nvSpPr>
        <p:spPr/>
        <p:txBody>
          <a:bodyPr/>
          <a:lstStyle/>
          <a:p>
            <a:r>
              <a:rPr lang="en-US" dirty="0"/>
              <a:t>Super Special Demo</a:t>
            </a:r>
          </a:p>
        </p:txBody>
      </p:sp>
      <p:graphicFrame>
        <p:nvGraphicFramePr>
          <p:cNvPr id="4" name="Diagram 3"/>
          <p:cNvGraphicFramePr/>
          <p:nvPr>
            <p:extLst>
              <p:ext uri="{D42A27DB-BD31-4B8C-83A1-F6EECF244321}">
                <p14:modId xmlns:p14="http://schemas.microsoft.com/office/powerpoint/2010/main" val="2383199559"/>
              </p:ext>
            </p:extLst>
          </p:nvPr>
        </p:nvGraphicFramePr>
        <p:xfrm>
          <a:off x="2043220" y="1892596"/>
          <a:ext cx="8128000" cy="46206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143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61AA73DF-6E4F-48DF-B23D-6A4FEEFC6642}"/>
                                            </p:graphicEl>
                                          </p:spTgt>
                                        </p:tgtEl>
                                        <p:attrNameLst>
                                          <p:attrName>style.visibility</p:attrName>
                                        </p:attrNameLst>
                                      </p:cBhvr>
                                      <p:to>
                                        <p:strVal val="visible"/>
                                      </p:to>
                                    </p:set>
                                    <p:animEffect transition="in" filter="wipe(left)">
                                      <p:cBhvr>
                                        <p:cTn id="7" dur="1500"/>
                                        <p:tgtEl>
                                          <p:spTgt spid="4">
                                            <p:graphicEl>
                                              <a:dgm id="{61AA73DF-6E4F-48DF-B23D-6A4FEEFC664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graphicEl>
                                              <a:dgm id="{59E9D995-0496-4CBC-B6CB-C30F5279FA8C}"/>
                                            </p:graphicEl>
                                          </p:spTgt>
                                        </p:tgtEl>
                                        <p:attrNameLst>
                                          <p:attrName>style.visibility</p:attrName>
                                        </p:attrNameLst>
                                      </p:cBhvr>
                                      <p:to>
                                        <p:strVal val="visible"/>
                                      </p:to>
                                    </p:set>
                                    <p:animEffect transition="in" filter="wipe(left)">
                                      <p:cBhvr>
                                        <p:cTn id="12" dur="500"/>
                                        <p:tgtEl>
                                          <p:spTgt spid="4">
                                            <p:graphicEl>
                                              <a:dgm id="{59E9D995-0496-4CBC-B6CB-C30F5279FA8C}"/>
                                            </p:graphicEl>
                                          </p:spTgt>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4">
                                            <p:graphicEl>
                                              <a:dgm id="{A3C97DB3-4FBB-43C6-9BA1-ED8C126EE45A}"/>
                                            </p:graphicEl>
                                          </p:spTgt>
                                        </p:tgtEl>
                                        <p:attrNameLst>
                                          <p:attrName>style.visibility</p:attrName>
                                        </p:attrNameLst>
                                      </p:cBhvr>
                                      <p:to>
                                        <p:strVal val="visible"/>
                                      </p:to>
                                    </p:set>
                                    <p:animEffect transition="in" filter="wipe(left)">
                                      <p:cBhvr>
                                        <p:cTn id="15" dur="1500"/>
                                        <p:tgtEl>
                                          <p:spTgt spid="4">
                                            <p:graphicEl>
                                              <a:dgm id="{A3C97DB3-4FBB-43C6-9BA1-ED8C126EE45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graphicEl>
                                              <a:dgm id="{43D629E0-B1C4-4588-900A-0B73BF8AC2F8}"/>
                                            </p:graphicEl>
                                          </p:spTgt>
                                        </p:tgtEl>
                                        <p:attrNameLst>
                                          <p:attrName>style.visibility</p:attrName>
                                        </p:attrNameLst>
                                      </p:cBhvr>
                                      <p:to>
                                        <p:strVal val="visible"/>
                                      </p:to>
                                    </p:set>
                                    <p:animEffect transition="in" filter="wipe(left)">
                                      <p:cBhvr>
                                        <p:cTn id="20" dur="500"/>
                                        <p:tgtEl>
                                          <p:spTgt spid="4">
                                            <p:graphicEl>
                                              <a:dgm id="{43D629E0-B1C4-4588-900A-0B73BF8AC2F8}"/>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
                                            <p:graphicEl>
                                              <a:dgm id="{2AC4EC8C-BA3F-4FB0-BBAE-7ABEE779519A}"/>
                                            </p:graphicEl>
                                          </p:spTgt>
                                        </p:tgtEl>
                                        <p:attrNameLst>
                                          <p:attrName>style.visibility</p:attrName>
                                        </p:attrNameLst>
                                      </p:cBhvr>
                                      <p:to>
                                        <p:strVal val="visible"/>
                                      </p:to>
                                    </p:set>
                                    <p:animEffect transition="in" filter="wipe(left)">
                                      <p:cBhvr>
                                        <p:cTn id="23" dur="1500"/>
                                        <p:tgtEl>
                                          <p:spTgt spid="4">
                                            <p:graphicEl>
                                              <a:dgm id="{2AC4EC8C-BA3F-4FB0-BBAE-7ABEE779519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graphicEl>
                                              <a:dgm id="{6764C948-61D1-4165-8CB0-FA86F5BBE2F6}"/>
                                            </p:graphicEl>
                                          </p:spTgt>
                                        </p:tgtEl>
                                        <p:attrNameLst>
                                          <p:attrName>style.visibility</p:attrName>
                                        </p:attrNameLst>
                                      </p:cBhvr>
                                      <p:to>
                                        <p:strVal val="visible"/>
                                      </p:to>
                                    </p:set>
                                    <p:animEffect transition="in" filter="wipe(left)">
                                      <p:cBhvr>
                                        <p:cTn id="28" dur="1500"/>
                                        <p:tgtEl>
                                          <p:spTgt spid="4">
                                            <p:graphicEl>
                                              <a:dgm id="{6764C948-61D1-4165-8CB0-FA86F5BBE2F6}"/>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8E9CC858-09B8-451E-A8DD-EC84FCC6F77A}"/>
                                            </p:graphicEl>
                                          </p:spTgt>
                                        </p:tgtEl>
                                        <p:attrNameLst>
                                          <p:attrName>style.visibility</p:attrName>
                                        </p:attrNameLst>
                                      </p:cBhvr>
                                      <p:to>
                                        <p:strVal val="visible"/>
                                      </p:to>
                                    </p:set>
                                    <p:animEffect transition="in" filter="wipe(left)">
                                      <p:cBhvr>
                                        <p:cTn id="31" dur="1500"/>
                                        <p:tgtEl>
                                          <p:spTgt spid="4">
                                            <p:graphicEl>
                                              <a:dgm id="{8E9CC858-09B8-451E-A8DD-EC84FCC6F77A}"/>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
                                            <p:graphicEl>
                                              <a:dgm id="{7F4DFDB4-4A3F-4A2D-AF0D-2340D08107D4}"/>
                                            </p:graphicEl>
                                          </p:spTgt>
                                        </p:tgtEl>
                                        <p:attrNameLst>
                                          <p:attrName>style.visibility</p:attrName>
                                        </p:attrNameLst>
                                      </p:cBhvr>
                                      <p:to>
                                        <p:strVal val="visible"/>
                                      </p:to>
                                    </p:set>
                                    <p:animEffect transition="in" filter="wipe(left)">
                                      <p:cBhvr>
                                        <p:cTn id="36" dur="1500"/>
                                        <p:tgtEl>
                                          <p:spTgt spid="4">
                                            <p:graphicEl>
                                              <a:dgm id="{7F4DFDB4-4A3F-4A2D-AF0D-2340D08107D4}"/>
                                            </p:graphicEl>
                                          </p:spTgt>
                                        </p:tgtEl>
                                      </p:cBhvr>
                                    </p:animEffect>
                                  </p:childTnLst>
                                </p:cTn>
                              </p:par>
                              <p:par>
                                <p:cTn id="37" presetID="22" presetClass="entr" presetSubtype="8" fill="hold" grpId="0" nodeType="withEffect">
                                  <p:stCondLst>
                                    <p:cond delay="500"/>
                                  </p:stCondLst>
                                  <p:childTnLst>
                                    <p:set>
                                      <p:cBhvr>
                                        <p:cTn id="38" dur="1" fill="hold">
                                          <p:stCondLst>
                                            <p:cond delay="0"/>
                                          </p:stCondLst>
                                        </p:cTn>
                                        <p:tgtEl>
                                          <p:spTgt spid="4">
                                            <p:graphicEl>
                                              <a:dgm id="{ACFD631F-9AA9-4D02-86F6-F648FEC0891B}"/>
                                            </p:graphicEl>
                                          </p:spTgt>
                                        </p:tgtEl>
                                        <p:attrNameLst>
                                          <p:attrName>style.visibility</p:attrName>
                                        </p:attrNameLst>
                                      </p:cBhvr>
                                      <p:to>
                                        <p:strVal val="visible"/>
                                      </p:to>
                                    </p:set>
                                    <p:animEffect transition="in" filter="wipe(left)">
                                      <p:cBhvr>
                                        <p:cTn id="39" dur="1500"/>
                                        <p:tgtEl>
                                          <p:spTgt spid="4">
                                            <p:graphicEl>
                                              <a:dgm id="{ACFD631F-9AA9-4D02-86F6-F648FEC0891B}"/>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4">
                                            <p:graphicEl>
                                              <a:dgm id="{8990760B-E8C0-468F-863A-CD86602C4F8E}"/>
                                            </p:graphicEl>
                                          </p:spTgt>
                                        </p:tgtEl>
                                        <p:attrNameLst>
                                          <p:attrName>style.visibility</p:attrName>
                                        </p:attrNameLst>
                                      </p:cBhvr>
                                      <p:to>
                                        <p:strVal val="visible"/>
                                      </p:to>
                                    </p:set>
                                    <p:animEffect transition="in" filter="wipe(up)">
                                      <p:cBhvr>
                                        <p:cTn id="44" dur="500"/>
                                        <p:tgtEl>
                                          <p:spTgt spid="4">
                                            <p:graphicEl>
                                              <a:dgm id="{8990760B-E8C0-468F-863A-CD86602C4F8E}"/>
                                            </p:graphicEl>
                                          </p:spTgt>
                                        </p:tgtEl>
                                      </p:cBhvr>
                                    </p:animEffect>
                                  </p:childTnLst>
                                </p:cTn>
                              </p:par>
                              <p:par>
                                <p:cTn id="45" presetID="22" presetClass="entr" presetSubtype="1" fill="hold" grpId="0" nodeType="withEffect">
                                  <p:stCondLst>
                                    <p:cond delay="500"/>
                                  </p:stCondLst>
                                  <p:childTnLst>
                                    <p:set>
                                      <p:cBhvr>
                                        <p:cTn id="46" dur="1" fill="hold">
                                          <p:stCondLst>
                                            <p:cond delay="0"/>
                                          </p:stCondLst>
                                        </p:cTn>
                                        <p:tgtEl>
                                          <p:spTgt spid="4">
                                            <p:graphicEl>
                                              <a:dgm id="{CD92B17D-D74F-4B58-B25B-D4A01AD6777E}"/>
                                            </p:graphicEl>
                                          </p:spTgt>
                                        </p:tgtEl>
                                        <p:attrNameLst>
                                          <p:attrName>style.visibility</p:attrName>
                                        </p:attrNameLst>
                                      </p:cBhvr>
                                      <p:to>
                                        <p:strVal val="visible"/>
                                      </p:to>
                                    </p:set>
                                    <p:animEffect transition="in" filter="wipe(up)">
                                      <p:cBhvr>
                                        <p:cTn id="47" dur="1500"/>
                                        <p:tgtEl>
                                          <p:spTgt spid="4">
                                            <p:graphicEl>
                                              <a:dgm id="{CD92B17D-D74F-4B58-B25B-D4A01AD6777E}"/>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4">
                                            <p:graphicEl>
                                              <a:dgm id="{8F07948A-DC6A-4A2B-A4FA-2CD3C70C456A}"/>
                                            </p:graphicEl>
                                          </p:spTgt>
                                        </p:tgtEl>
                                        <p:attrNameLst>
                                          <p:attrName>style.visibility</p:attrName>
                                        </p:attrNameLst>
                                      </p:cBhvr>
                                      <p:to>
                                        <p:strVal val="visible"/>
                                      </p:to>
                                    </p:set>
                                    <p:animEffect transition="in" filter="wipe(right)">
                                      <p:cBhvr>
                                        <p:cTn id="52" dur="500"/>
                                        <p:tgtEl>
                                          <p:spTgt spid="4">
                                            <p:graphicEl>
                                              <a:dgm id="{8F07948A-DC6A-4A2B-A4FA-2CD3C70C456A}"/>
                                            </p:graphicEl>
                                          </p:spTgt>
                                        </p:tgtEl>
                                      </p:cBhvr>
                                    </p:animEffect>
                                  </p:childTnLst>
                                </p:cTn>
                              </p:par>
                              <p:par>
                                <p:cTn id="53" presetID="22" presetClass="entr" presetSubtype="2" fill="hold" grpId="0" nodeType="withEffect">
                                  <p:stCondLst>
                                    <p:cond delay="500"/>
                                  </p:stCondLst>
                                  <p:childTnLst>
                                    <p:set>
                                      <p:cBhvr>
                                        <p:cTn id="54" dur="1" fill="hold">
                                          <p:stCondLst>
                                            <p:cond delay="0"/>
                                          </p:stCondLst>
                                        </p:cTn>
                                        <p:tgtEl>
                                          <p:spTgt spid="4">
                                            <p:graphicEl>
                                              <a:dgm id="{821ACF24-A217-4A04-864F-30EFC4D44CD2}"/>
                                            </p:graphicEl>
                                          </p:spTgt>
                                        </p:tgtEl>
                                        <p:attrNameLst>
                                          <p:attrName>style.visibility</p:attrName>
                                        </p:attrNameLst>
                                      </p:cBhvr>
                                      <p:to>
                                        <p:strVal val="visible"/>
                                      </p:to>
                                    </p:set>
                                    <p:animEffect transition="in" filter="wipe(right)">
                                      <p:cBhvr>
                                        <p:cTn id="55" dur="1500"/>
                                        <p:tgtEl>
                                          <p:spTgt spid="4">
                                            <p:graphicEl>
                                              <a:dgm id="{821ACF24-A217-4A04-864F-30EFC4D44CD2}"/>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4">
                                            <p:graphicEl>
                                              <a:dgm id="{49F928BD-4843-46A9-896C-4B5ECC3D4968}"/>
                                            </p:graphicEl>
                                          </p:spTgt>
                                        </p:tgtEl>
                                        <p:attrNameLst>
                                          <p:attrName>style.visibility</p:attrName>
                                        </p:attrNameLst>
                                      </p:cBhvr>
                                      <p:to>
                                        <p:strVal val="visible"/>
                                      </p:to>
                                    </p:set>
                                    <p:animEffect transition="in" filter="wipe(right)">
                                      <p:cBhvr>
                                        <p:cTn id="60" dur="500"/>
                                        <p:tgtEl>
                                          <p:spTgt spid="4">
                                            <p:graphicEl>
                                              <a:dgm id="{49F928BD-4843-46A9-896C-4B5ECC3D4968}"/>
                                            </p:graphicEl>
                                          </p:spTgt>
                                        </p:tgtEl>
                                      </p:cBhvr>
                                    </p:animEffect>
                                  </p:childTnLst>
                                </p:cTn>
                              </p:par>
                              <p:par>
                                <p:cTn id="61" presetID="22" presetClass="entr" presetSubtype="2" fill="hold" grpId="0" nodeType="withEffect">
                                  <p:stCondLst>
                                    <p:cond delay="500"/>
                                  </p:stCondLst>
                                  <p:childTnLst>
                                    <p:set>
                                      <p:cBhvr>
                                        <p:cTn id="62" dur="1" fill="hold">
                                          <p:stCondLst>
                                            <p:cond delay="0"/>
                                          </p:stCondLst>
                                        </p:cTn>
                                        <p:tgtEl>
                                          <p:spTgt spid="4">
                                            <p:graphicEl>
                                              <a:dgm id="{C38A3191-7271-4A6B-B784-3AD2F43F77CC}"/>
                                            </p:graphicEl>
                                          </p:spTgt>
                                        </p:tgtEl>
                                        <p:attrNameLst>
                                          <p:attrName>style.visibility</p:attrName>
                                        </p:attrNameLst>
                                      </p:cBhvr>
                                      <p:to>
                                        <p:strVal val="visible"/>
                                      </p:to>
                                    </p:set>
                                    <p:animEffect transition="in" filter="wipe(right)">
                                      <p:cBhvr>
                                        <p:cTn id="63" dur="1500"/>
                                        <p:tgtEl>
                                          <p:spTgt spid="4">
                                            <p:graphicEl>
                                              <a:dgm id="{C38A3191-7271-4A6B-B784-3AD2F43F77C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15" name="Freeform: Shape 14"/>
          <p:cNvSpPr/>
          <p:nvPr/>
        </p:nvSpPr>
        <p:spPr>
          <a:xfrm>
            <a:off x="1473200"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PowerApps</a:t>
            </a:r>
          </a:p>
        </p:txBody>
      </p:sp>
      <p:sp>
        <p:nvSpPr>
          <p:cNvPr id="16" name="Freeform: Shape 15"/>
          <p:cNvSpPr/>
          <p:nvPr/>
        </p:nvSpPr>
        <p:spPr>
          <a:xfrm>
            <a:off x="4651374"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Data Connectors</a:t>
            </a:r>
          </a:p>
        </p:txBody>
      </p:sp>
      <p:sp>
        <p:nvSpPr>
          <p:cNvPr id="17" name="Freeform: Shape 16"/>
          <p:cNvSpPr/>
          <p:nvPr/>
        </p:nvSpPr>
        <p:spPr>
          <a:xfrm>
            <a:off x="7829549"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r>
              <a:rPr lang="en-US" sz="3900" dirty="0"/>
              <a:t>Admin Options</a:t>
            </a:r>
          </a:p>
        </p:txBody>
      </p:sp>
      <p:sp>
        <p:nvSpPr>
          <p:cNvPr id="18" name="Freeform: Shape 17"/>
          <p:cNvSpPr/>
          <p:nvPr/>
        </p:nvSpPr>
        <p:spPr>
          <a:xfrm>
            <a:off x="1473200"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dirty="0"/>
              <a:t>Dev Options</a:t>
            </a:r>
          </a:p>
        </p:txBody>
      </p:sp>
      <p:sp>
        <p:nvSpPr>
          <p:cNvPr id="19" name="Freeform: Shape 18"/>
          <p:cNvSpPr/>
          <p:nvPr/>
        </p:nvSpPr>
        <p:spPr>
          <a:xfrm>
            <a:off x="4651374"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Microsoft Flow</a:t>
            </a:r>
          </a:p>
        </p:txBody>
      </p:sp>
      <p:sp>
        <p:nvSpPr>
          <p:cNvPr id="20" name="Freeform: Shape 19"/>
          <p:cNvSpPr/>
          <p:nvPr/>
        </p:nvSpPr>
        <p:spPr>
          <a:xfrm>
            <a:off x="7829549"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Tips and Tricks</a:t>
            </a:r>
          </a:p>
        </p:txBody>
      </p:sp>
    </p:spTree>
    <p:extLst>
      <p:ext uri="{BB962C8B-B14F-4D97-AF65-F5344CB8AC3E}">
        <p14:creationId xmlns:p14="http://schemas.microsoft.com/office/powerpoint/2010/main" val="156621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1000" fill="hold"/>
                                        <p:tgtEl>
                                          <p:spTgt spid="20"/>
                                        </p:tgtEl>
                                        <p:attrNameLst>
                                          <p:attrName>fillcolor</p:attrName>
                                        </p:attrNameLst>
                                      </p:cBhvr>
                                      <p:to>
                                        <a:schemeClr val="accent2"/>
                                      </p:to>
                                    </p:animClr>
                                    <p:set>
                                      <p:cBhvr>
                                        <p:cTn id="7" dur="1000" fill="hold"/>
                                        <p:tgtEl>
                                          <p:spTgt spid="20"/>
                                        </p:tgtEl>
                                        <p:attrNameLst>
                                          <p:attrName>fill.type</p:attrName>
                                        </p:attrNameLst>
                                      </p:cBhvr>
                                      <p:to>
                                        <p:strVal val="solid"/>
                                      </p:to>
                                    </p:set>
                                    <p:set>
                                      <p:cBhvr>
                                        <p:cTn id="8" dur="1000" fill="hold"/>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252924"/>
          </a:xfrm>
        </p:spPr>
        <p:txBody>
          <a:bodyPr numCol="1"/>
          <a:lstStyle/>
          <a:p>
            <a:r>
              <a:rPr lang="en-US" sz="3200" dirty="0">
                <a:solidFill>
                  <a:schemeClr val="tx1"/>
                </a:solidFill>
              </a:rPr>
              <a:t>Don’t use spaces in column names (blah_x0020_blah)</a:t>
            </a:r>
          </a:p>
          <a:p>
            <a:r>
              <a:rPr lang="en-US" sz="3200" dirty="0">
                <a:solidFill>
                  <a:schemeClr val="tx1"/>
                </a:solidFill>
              </a:rPr>
              <a:t>Duplicated connections </a:t>
            </a:r>
            <a:r>
              <a:rPr lang="en-US" sz="3200">
                <a:solidFill>
                  <a:schemeClr val="tx1"/>
                </a:solidFill>
              </a:rPr>
              <a:t>from Microsoft Flow</a:t>
            </a:r>
            <a:endParaRPr lang="en-US" sz="3200" dirty="0">
              <a:solidFill>
                <a:schemeClr val="tx1"/>
              </a:solidFill>
            </a:endParaRPr>
          </a:p>
          <a:p>
            <a:r>
              <a:rPr lang="en-US" sz="3200" u="sng" dirty="0">
                <a:solidFill>
                  <a:schemeClr val="tx1"/>
                </a:solidFill>
              </a:rPr>
              <a:t>A</a:t>
            </a:r>
            <a:r>
              <a:rPr lang="en-US" sz="3200" b="1" u="sng" dirty="0">
                <a:solidFill>
                  <a:schemeClr val="tx1"/>
                </a:solidFill>
              </a:rPr>
              <a:t>ccount</a:t>
            </a:r>
            <a:r>
              <a:rPr lang="en-US" sz="3200" dirty="0">
                <a:solidFill>
                  <a:schemeClr val="tx1"/>
                </a:solidFill>
              </a:rPr>
              <a:t> connected to source</a:t>
            </a:r>
          </a:p>
          <a:p>
            <a:endParaRPr lang="en-US" sz="3200" dirty="0">
              <a:solidFill>
                <a:schemeClr val="tx1"/>
              </a:solidFill>
            </a:endParaRPr>
          </a:p>
        </p:txBody>
      </p:sp>
      <p:sp>
        <p:nvSpPr>
          <p:cNvPr id="3" name="Title 2"/>
          <p:cNvSpPr>
            <a:spLocks noGrp="1"/>
          </p:cNvSpPr>
          <p:nvPr>
            <p:ph type="title"/>
          </p:nvPr>
        </p:nvSpPr>
        <p:spPr/>
        <p:txBody>
          <a:bodyPr/>
          <a:lstStyle/>
          <a:p>
            <a:r>
              <a:rPr lang="en-US" dirty="0"/>
              <a:t>Tips and Tricks</a:t>
            </a:r>
          </a:p>
        </p:txBody>
      </p:sp>
    </p:spTree>
    <p:extLst>
      <p:ext uri="{BB962C8B-B14F-4D97-AF65-F5344CB8AC3E}">
        <p14:creationId xmlns:p14="http://schemas.microsoft.com/office/powerpoint/2010/main" val="313489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252924"/>
          </a:xfrm>
        </p:spPr>
        <p:txBody>
          <a:bodyPr numCol="1"/>
          <a:lstStyle/>
          <a:p>
            <a:r>
              <a:rPr lang="en-US" sz="3200" dirty="0">
                <a:solidFill>
                  <a:schemeClr val="tx1"/>
                </a:solidFill>
              </a:rPr>
              <a:t>Keep passwords in connections updated</a:t>
            </a:r>
          </a:p>
          <a:p>
            <a:endParaRPr lang="en-US" sz="3200" dirty="0">
              <a:solidFill>
                <a:schemeClr val="tx1"/>
              </a:solidFill>
            </a:endParaRPr>
          </a:p>
          <a:p>
            <a:endParaRPr lang="en-US" sz="3200" dirty="0">
              <a:solidFill>
                <a:schemeClr val="tx1"/>
              </a:solidFill>
            </a:endParaRPr>
          </a:p>
          <a:p>
            <a:endParaRPr lang="en-US" sz="3200" dirty="0">
              <a:solidFill>
                <a:schemeClr val="tx1"/>
              </a:solidFill>
            </a:endParaRPr>
          </a:p>
        </p:txBody>
      </p:sp>
      <p:sp>
        <p:nvSpPr>
          <p:cNvPr id="3" name="Title 2"/>
          <p:cNvSpPr>
            <a:spLocks noGrp="1"/>
          </p:cNvSpPr>
          <p:nvPr>
            <p:ph type="title"/>
          </p:nvPr>
        </p:nvSpPr>
        <p:spPr/>
        <p:txBody>
          <a:bodyPr/>
          <a:lstStyle/>
          <a:p>
            <a:r>
              <a:rPr lang="en-US" dirty="0"/>
              <a:t>Tips and Tricks</a:t>
            </a:r>
          </a:p>
        </p:txBody>
      </p:sp>
      <p:pic>
        <p:nvPicPr>
          <p:cNvPr id="6" name="Picture 5"/>
          <p:cNvPicPr>
            <a:picLocks noChangeAspect="1"/>
          </p:cNvPicPr>
          <p:nvPr/>
        </p:nvPicPr>
        <p:blipFill>
          <a:blip r:embed="rId3"/>
          <a:stretch>
            <a:fillRect/>
          </a:stretch>
        </p:blipFill>
        <p:spPr>
          <a:xfrm>
            <a:off x="266921" y="1729293"/>
            <a:ext cx="9069066" cy="3667637"/>
          </a:xfrm>
          <a:prstGeom prst="rect">
            <a:avLst/>
          </a:prstGeom>
        </p:spPr>
      </p:pic>
      <p:pic>
        <p:nvPicPr>
          <p:cNvPr id="7" name="Picture 6"/>
          <p:cNvPicPr>
            <a:picLocks noChangeAspect="1"/>
          </p:cNvPicPr>
          <p:nvPr/>
        </p:nvPicPr>
        <p:blipFill>
          <a:blip r:embed="rId4"/>
          <a:stretch>
            <a:fillRect/>
          </a:stretch>
        </p:blipFill>
        <p:spPr>
          <a:xfrm>
            <a:off x="8353073" y="463295"/>
            <a:ext cx="3127317" cy="6199632"/>
          </a:xfrm>
          <a:prstGeom prst="rect">
            <a:avLst/>
          </a:prstGeom>
        </p:spPr>
      </p:pic>
    </p:spTree>
    <p:extLst>
      <p:ext uri="{BB962C8B-B14F-4D97-AF65-F5344CB8AC3E}">
        <p14:creationId xmlns:p14="http://schemas.microsoft.com/office/powerpoint/2010/main" val="189374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In Review: Session Objectives and Takeaways</a:t>
            </a:r>
          </a:p>
        </p:txBody>
      </p:sp>
      <p:sp>
        <p:nvSpPr>
          <p:cNvPr id="5" name="Text Placeholder 4"/>
          <p:cNvSpPr>
            <a:spLocks noGrp="1"/>
          </p:cNvSpPr>
          <p:nvPr>
            <p:ph type="body" sz="quarter" idx="10"/>
          </p:nvPr>
        </p:nvSpPr>
        <p:spPr>
          <a:xfrm>
            <a:off x="269239" y="1189495"/>
            <a:ext cx="11653523" cy="4382738"/>
          </a:xfrm>
        </p:spPr>
        <p:txBody>
          <a:bodyPr/>
          <a:lstStyle/>
          <a:p>
            <a:r>
              <a:rPr lang="en-US" sz="4400" dirty="0"/>
              <a:t>Session Objectives: </a:t>
            </a:r>
          </a:p>
          <a:p>
            <a:pPr lvl="2"/>
            <a:r>
              <a:rPr lang="en-US" sz="2800" dirty="0"/>
              <a:t>What are (and what aren’t) PowerApps and Microsoft Flow</a:t>
            </a:r>
          </a:p>
          <a:p>
            <a:pPr lvl="2"/>
            <a:r>
              <a:rPr lang="en-US" sz="2800" dirty="0"/>
              <a:t>How to integrate with enterprise and consumer data sources</a:t>
            </a:r>
          </a:p>
          <a:p>
            <a:pPr lvl="2"/>
            <a:r>
              <a:rPr lang="en-US" sz="2800" dirty="0"/>
              <a:t>How to leverage custom APIs and data sources</a:t>
            </a:r>
          </a:p>
          <a:p>
            <a:r>
              <a:rPr lang="en-US" sz="4400" dirty="0"/>
              <a:t>Key Takeaways:</a:t>
            </a:r>
          </a:p>
          <a:p>
            <a:pPr lvl="2"/>
            <a:r>
              <a:rPr lang="en-US" sz="2800" dirty="0"/>
              <a:t>Expand horizon of tools and processes for interaction</a:t>
            </a:r>
          </a:p>
          <a:p>
            <a:pPr lvl="2"/>
            <a:r>
              <a:rPr lang="en-US" sz="2800" dirty="0"/>
              <a:t>Demo scenarios for when to use PowerApps / Microsoft Flow</a:t>
            </a:r>
          </a:p>
          <a:p>
            <a:pPr lvl="2"/>
            <a:endParaRPr lang="en-US" sz="2800" dirty="0"/>
          </a:p>
        </p:txBody>
      </p:sp>
    </p:spTree>
    <p:extLst>
      <p:ext uri="{BB962C8B-B14F-4D97-AF65-F5344CB8AC3E}">
        <p14:creationId xmlns:p14="http://schemas.microsoft.com/office/powerpoint/2010/main" val="205550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897" y="599866"/>
            <a:ext cx="11090883" cy="1124552"/>
          </a:xfrm>
          <a:prstGeom prst="rect">
            <a:avLst/>
          </a:prstGeom>
        </p:spPr>
        <p:txBody>
          <a:bodyPr lIns="91427" tIns="45714" rIns="91427" bIns="45714"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endParaRPr sz="8823">
              <a:gradFill>
                <a:gsLst>
                  <a:gs pos="96667">
                    <a:srgbClr val="FFFFFF"/>
                  </a:gs>
                  <a:gs pos="90000">
                    <a:srgbClr val="FFFFFF"/>
                  </a:gs>
                </a:gsLst>
                <a:lin ang="5400000" scaled="0"/>
              </a:gradFill>
              <a:cs typeface="Segoe UI" pitchFamily="34" charset="0"/>
            </a:endParaRPr>
          </a:p>
        </p:txBody>
      </p:sp>
      <p:sp>
        <p:nvSpPr>
          <p:cNvPr id="2" name="Title 1"/>
          <p:cNvSpPr>
            <a:spLocks noGrp="1"/>
          </p:cNvSpPr>
          <p:nvPr>
            <p:ph type="title"/>
          </p:nvPr>
        </p:nvSpPr>
        <p:spPr>
          <a:xfrm>
            <a:off x="269239" y="271324"/>
            <a:ext cx="11653523" cy="6102895"/>
          </a:xfrm>
        </p:spPr>
        <p:txBody>
          <a:bodyPr/>
          <a:lstStyle/>
          <a:p>
            <a:r>
              <a:rPr lang="en-US" dirty="0"/>
              <a:t>Q&amp;A</a:t>
            </a:r>
            <a:br>
              <a:rPr lang="en-US" dirty="0"/>
            </a:br>
            <a:br>
              <a:rPr lang="en-US" sz="3200" dirty="0"/>
            </a:br>
            <a:br>
              <a:rPr lang="en-US" sz="3200" dirty="0"/>
            </a:br>
            <a:r>
              <a:rPr lang="en-US" sz="3200" dirty="0">
                <a:hlinkClick r:id="rId2"/>
              </a:rPr>
              <a:t>Brian.Jackett@microsoft.com</a:t>
            </a:r>
            <a:br>
              <a:rPr lang="en-US" sz="3200" dirty="0"/>
            </a:br>
            <a:r>
              <a:rPr lang="en-US" sz="3200" dirty="0"/>
              <a:t>@</a:t>
            </a:r>
            <a:r>
              <a:rPr lang="en-US" sz="3200" dirty="0" err="1"/>
              <a:t>BrianTJackett</a:t>
            </a:r>
            <a:br>
              <a:rPr lang="en-US" sz="3200" dirty="0"/>
            </a:br>
            <a:r>
              <a:rPr lang="en-US" sz="3200" dirty="0"/>
              <a:t>Code: </a:t>
            </a:r>
            <a:r>
              <a:rPr lang="en-US" sz="3200" dirty="0">
                <a:hlinkClick r:id="rId3"/>
              </a:rPr>
              <a:t>http://aka.ms/BTJPADemoCode</a:t>
            </a:r>
            <a:r>
              <a:rPr lang="en-US" sz="3200" dirty="0"/>
              <a:t> </a:t>
            </a:r>
            <a:br>
              <a:rPr lang="en-US" sz="3200" dirty="0"/>
            </a:br>
            <a:br>
              <a:rPr lang="en-US" sz="3200" dirty="0"/>
            </a:br>
            <a:br>
              <a:rPr lang="en-US" sz="3200" dirty="0"/>
            </a:br>
            <a:r>
              <a:rPr lang="en-US" sz="3200" dirty="0"/>
              <a:t>Credits:</a:t>
            </a:r>
            <a:br>
              <a:rPr lang="en-US" sz="3200" dirty="0"/>
            </a:br>
            <a:r>
              <a:rPr lang="en-US" sz="3200" dirty="0"/>
              <a:t>Icons from Microsoft Azure</a:t>
            </a:r>
            <a:br>
              <a:rPr lang="en-US" sz="3200" dirty="0"/>
            </a:br>
            <a:r>
              <a:rPr lang="en-US" sz="3200" dirty="0"/>
              <a:t>Cloud and Enterprise Symbol / Icon Set</a:t>
            </a:r>
            <a:br>
              <a:rPr lang="en-US" sz="3200" dirty="0"/>
            </a:br>
            <a:r>
              <a:rPr lang="en-US" sz="3200" dirty="0"/>
              <a:t>from </a:t>
            </a:r>
            <a:r>
              <a:rPr lang="en-US" sz="3200" dirty="0">
                <a:hlinkClick r:id="rId4"/>
              </a:rPr>
              <a:t>http://aka.ms/azureicons</a:t>
            </a:r>
            <a:r>
              <a:rPr lang="en-US" sz="3200" dirty="0"/>
              <a:t> </a:t>
            </a: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b="1666"/>
          <a:stretch/>
        </p:blipFill>
        <p:spPr>
          <a:xfrm>
            <a:off x="7048056" y="0"/>
            <a:ext cx="5140930" cy="6858000"/>
          </a:xfrm>
          <a:prstGeom prst="rect">
            <a:avLst/>
          </a:prstGeom>
        </p:spPr>
      </p:pic>
    </p:spTree>
    <p:extLst>
      <p:ext uri="{BB962C8B-B14F-4D97-AF65-F5344CB8AC3E}">
        <p14:creationId xmlns:p14="http://schemas.microsoft.com/office/powerpoint/2010/main" val="52737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Objectives and Takeaways</a:t>
            </a:r>
          </a:p>
        </p:txBody>
      </p:sp>
      <p:sp>
        <p:nvSpPr>
          <p:cNvPr id="5" name="Text Placeholder 4"/>
          <p:cNvSpPr>
            <a:spLocks noGrp="1"/>
          </p:cNvSpPr>
          <p:nvPr>
            <p:ph type="body" sz="quarter" idx="10"/>
          </p:nvPr>
        </p:nvSpPr>
        <p:spPr>
          <a:xfrm>
            <a:off x="269239" y="1189495"/>
            <a:ext cx="11653523" cy="4382738"/>
          </a:xfrm>
        </p:spPr>
        <p:txBody>
          <a:bodyPr/>
          <a:lstStyle/>
          <a:p>
            <a:r>
              <a:rPr lang="en-US" sz="4400" dirty="0"/>
              <a:t>Session Objectives:</a:t>
            </a:r>
          </a:p>
          <a:p>
            <a:pPr lvl="2"/>
            <a:r>
              <a:rPr lang="en-US" sz="2800" dirty="0"/>
              <a:t>PowerApps and Microsoft Flow overview and comparison</a:t>
            </a:r>
          </a:p>
          <a:p>
            <a:pPr lvl="2"/>
            <a:r>
              <a:rPr lang="en-US" sz="2800" dirty="0"/>
              <a:t>How to integrate with enterprise and consumer data sources</a:t>
            </a:r>
          </a:p>
          <a:p>
            <a:pPr lvl="2"/>
            <a:r>
              <a:rPr lang="en-US" sz="2800" dirty="0"/>
              <a:t>How to leverage custom connectors and data sources</a:t>
            </a:r>
          </a:p>
          <a:p>
            <a:r>
              <a:rPr lang="en-US" sz="4400" dirty="0"/>
              <a:t>Key Takeaways:</a:t>
            </a:r>
          </a:p>
          <a:p>
            <a:pPr lvl="2"/>
            <a:r>
              <a:rPr lang="en-US" sz="2800" dirty="0"/>
              <a:t>Expand horizon of tools and processes for interaction</a:t>
            </a:r>
          </a:p>
          <a:p>
            <a:pPr lvl="2"/>
            <a:r>
              <a:rPr lang="en-US" sz="2800" dirty="0"/>
              <a:t>Demo scenarios for when to use PowerApps / Microsoft Flow</a:t>
            </a:r>
          </a:p>
          <a:p>
            <a:pPr lvl="2"/>
            <a:endParaRPr lang="en-US" sz="2800" dirty="0"/>
          </a:p>
        </p:txBody>
      </p:sp>
    </p:spTree>
    <p:extLst>
      <p:ext uri="{BB962C8B-B14F-4D97-AF65-F5344CB8AC3E}">
        <p14:creationId xmlns:p14="http://schemas.microsoft.com/office/powerpoint/2010/main" val="1666521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sz="quarter" idx="10"/>
          </p:nvPr>
        </p:nvSpPr>
        <p:spPr>
          <a:xfrm>
            <a:off x="269239" y="1189495"/>
            <a:ext cx="11653523" cy="1046440"/>
          </a:xfrm>
        </p:spPr>
        <p:txBody>
          <a:bodyPr/>
          <a:lstStyle/>
          <a:p>
            <a:pPr lvl="2"/>
            <a:endParaRPr lang="en-US" sz="2800" dirty="0"/>
          </a:p>
          <a:p>
            <a:pPr lvl="2"/>
            <a:endParaRPr lang="en-US" sz="2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717550"/>
            <a:ext cx="8128000" cy="5422900"/>
          </a:xfrm>
          <a:prstGeom prst="rect">
            <a:avLst/>
          </a:prstGeom>
        </p:spPr>
      </p:pic>
    </p:spTree>
    <p:extLst>
      <p:ext uri="{BB962C8B-B14F-4D97-AF65-F5344CB8AC3E}">
        <p14:creationId xmlns:p14="http://schemas.microsoft.com/office/powerpoint/2010/main" val="247556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935175"/>
            <a:ext cx="11655840" cy="899665"/>
          </a:xfrm>
        </p:spPr>
        <p:txBody>
          <a:bodyPr/>
          <a:lstStyle/>
          <a:p>
            <a:r>
              <a:rPr lang="en-US" dirty="0"/>
              <a:t>Slide </a:t>
            </a:r>
            <a:fld id="{001330FD-2EB4-44A8-AED7-68E279461B35}" type="slidenum">
              <a:rPr lang="en-US" smtClean="0"/>
              <a:t>7</a:t>
            </a:fld>
            <a:r>
              <a:rPr lang="en-US" dirty="0"/>
              <a:t> of &lt;46&gt;</a:t>
            </a:r>
          </a:p>
        </p:txBody>
      </p:sp>
    </p:spTree>
    <p:extLst>
      <p:ext uri="{BB962C8B-B14F-4D97-AF65-F5344CB8AC3E}">
        <p14:creationId xmlns:p14="http://schemas.microsoft.com/office/powerpoint/2010/main" val="8099009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391407"/>
          </a:xfrm>
        </p:spPr>
        <p:txBody>
          <a:bodyPr/>
          <a:lstStyle/>
          <a:p>
            <a:pPr marL="0" indent="0">
              <a:buNone/>
            </a:pPr>
            <a:endParaRPr lang="en-US" dirty="0"/>
          </a:p>
          <a:p>
            <a:pPr marL="0" indent="0">
              <a:buNone/>
            </a:pPr>
            <a:r>
              <a:rPr lang="en-US" dirty="0"/>
              <a:t>Tweet: #</a:t>
            </a:r>
            <a:r>
              <a:rPr lang="en-US" dirty="0" err="1"/>
              <a:t>BTJPADemo</a:t>
            </a:r>
            <a:r>
              <a:rPr lang="en-US" dirty="0"/>
              <a:t> …</a:t>
            </a:r>
          </a:p>
        </p:txBody>
      </p:sp>
      <p:sp>
        <p:nvSpPr>
          <p:cNvPr id="3" name="Title 2"/>
          <p:cNvSpPr>
            <a:spLocks noGrp="1"/>
          </p:cNvSpPr>
          <p:nvPr>
            <p:ph type="title"/>
          </p:nvPr>
        </p:nvSpPr>
        <p:spPr/>
        <p:txBody>
          <a:bodyPr/>
          <a:lstStyle/>
          <a:p>
            <a:r>
              <a:rPr lang="en-US" dirty="0"/>
              <a:t>Interactive Demo for Later</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3052" y="1366299"/>
            <a:ext cx="4811268" cy="44180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7011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15" name="Freeform: Shape 14"/>
          <p:cNvSpPr/>
          <p:nvPr/>
        </p:nvSpPr>
        <p:spPr>
          <a:xfrm>
            <a:off x="1473200"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PowerApps</a:t>
            </a:r>
          </a:p>
        </p:txBody>
      </p:sp>
      <p:sp>
        <p:nvSpPr>
          <p:cNvPr id="16" name="Freeform: Shape 15"/>
          <p:cNvSpPr/>
          <p:nvPr/>
        </p:nvSpPr>
        <p:spPr>
          <a:xfrm>
            <a:off x="4651374"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Data Connectors</a:t>
            </a:r>
          </a:p>
        </p:txBody>
      </p:sp>
      <p:sp>
        <p:nvSpPr>
          <p:cNvPr id="17" name="Freeform: Shape 16"/>
          <p:cNvSpPr/>
          <p:nvPr/>
        </p:nvSpPr>
        <p:spPr>
          <a:xfrm>
            <a:off x="7829549" y="1550987"/>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r>
              <a:rPr lang="en-US" sz="3900" dirty="0"/>
              <a:t>Admin Options</a:t>
            </a:r>
          </a:p>
        </p:txBody>
      </p:sp>
      <p:sp>
        <p:nvSpPr>
          <p:cNvPr id="18" name="Freeform: Shape 17"/>
          <p:cNvSpPr/>
          <p:nvPr/>
        </p:nvSpPr>
        <p:spPr>
          <a:xfrm>
            <a:off x="1473200"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dirty="0"/>
              <a:t>Dev Options</a:t>
            </a:r>
          </a:p>
        </p:txBody>
      </p:sp>
      <p:sp>
        <p:nvSpPr>
          <p:cNvPr id="19" name="Freeform: Shape 18"/>
          <p:cNvSpPr/>
          <p:nvPr/>
        </p:nvSpPr>
        <p:spPr>
          <a:xfrm>
            <a:off x="4651374"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Microsoft Flow</a:t>
            </a:r>
          </a:p>
        </p:txBody>
      </p:sp>
      <p:sp>
        <p:nvSpPr>
          <p:cNvPr id="20" name="Freeform: Shape 19"/>
          <p:cNvSpPr/>
          <p:nvPr/>
        </p:nvSpPr>
        <p:spPr>
          <a:xfrm>
            <a:off x="7829549" y="3573462"/>
            <a:ext cx="2889249" cy="1733549"/>
          </a:xfrm>
          <a:custGeom>
            <a:avLst/>
            <a:gdLst>
              <a:gd name="connsiteX0" fmla="*/ 0 w 2889249"/>
              <a:gd name="connsiteY0" fmla="*/ 0 h 1733549"/>
              <a:gd name="connsiteX1" fmla="*/ 2889249 w 2889249"/>
              <a:gd name="connsiteY1" fmla="*/ 0 h 1733549"/>
              <a:gd name="connsiteX2" fmla="*/ 2889249 w 2889249"/>
              <a:gd name="connsiteY2" fmla="*/ 1733549 h 1733549"/>
              <a:gd name="connsiteX3" fmla="*/ 0 w 2889249"/>
              <a:gd name="connsiteY3" fmla="*/ 1733549 h 1733549"/>
              <a:gd name="connsiteX4" fmla="*/ 0 w 2889249"/>
              <a:gd name="connsiteY4" fmla="*/ 0 h 1733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249" h="1733549">
                <a:moveTo>
                  <a:pt x="0" y="0"/>
                </a:moveTo>
                <a:lnTo>
                  <a:pt x="2889249" y="0"/>
                </a:lnTo>
                <a:lnTo>
                  <a:pt x="2889249" y="1733549"/>
                </a:lnTo>
                <a:lnTo>
                  <a:pt x="0" y="17335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Tips and Tricks</a:t>
            </a:r>
          </a:p>
        </p:txBody>
      </p:sp>
    </p:spTree>
    <p:extLst>
      <p:ext uri="{BB962C8B-B14F-4D97-AF65-F5344CB8AC3E}">
        <p14:creationId xmlns:p14="http://schemas.microsoft.com/office/powerpoint/2010/main" val="178615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1000" fill="hold"/>
                                        <p:tgtEl>
                                          <p:spTgt spid="15"/>
                                        </p:tgtEl>
                                        <p:attrNameLst>
                                          <p:attrName>fillcolor</p:attrName>
                                        </p:attrNameLst>
                                      </p:cBhvr>
                                      <p:to>
                                        <a:schemeClr val="accent2"/>
                                      </p:to>
                                    </p:animClr>
                                    <p:set>
                                      <p:cBhvr>
                                        <p:cTn id="7" dur="1000" fill="hold"/>
                                        <p:tgtEl>
                                          <p:spTgt spid="15"/>
                                        </p:tgtEl>
                                        <p:attrNameLst>
                                          <p:attrName>fill.type</p:attrName>
                                        </p:attrNameLst>
                                      </p:cBhvr>
                                      <p:to>
                                        <p:strVal val="solid"/>
                                      </p:to>
                                    </p:set>
                                    <p:set>
                                      <p:cBhvr>
                                        <p:cTn id="8" dur="10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404_TR16_BO_CT_Template_16x9">
  <a:themeElements>
    <a:clrScheme name="TR16 - Blue">
      <a:dk1>
        <a:srgbClr val="505050"/>
      </a:dk1>
      <a:lt1>
        <a:srgbClr val="FFFFFF"/>
      </a:lt1>
      <a:dk2>
        <a:srgbClr val="00518E"/>
      </a:dk2>
      <a:lt2>
        <a:srgbClr val="9DD7FC"/>
      </a:lt2>
      <a:accent1>
        <a:srgbClr val="0072C6"/>
      </a:accent1>
      <a:accent2>
        <a:srgbClr val="258244"/>
      </a:accent2>
      <a:accent3>
        <a:srgbClr val="F15628"/>
      </a:accent3>
      <a:accent4>
        <a:srgbClr val="442359"/>
      </a:accent4>
      <a:accent5>
        <a:srgbClr val="B4009E"/>
      </a:accent5>
      <a:accent6>
        <a:srgbClr val="F47836"/>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BO_CT_Template_16x9.potx" id="{05790B7F-9C8A-4494-AA7C-1F0E14ABDB8A}" vid="{5189F93C-271B-4C72-BA44-3870AC796CE0}"/>
    </a:ext>
  </a:extLst>
</a:theme>
</file>

<file path=ppt/theme/theme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17105</TotalTime>
  <Words>2346</Words>
  <Application>Microsoft Office PowerPoint</Application>
  <PresentationFormat>Widescreen</PresentationFormat>
  <Paragraphs>402</Paragraphs>
  <Slides>46</Slides>
  <Notes>33</Notes>
  <HiddenSlides>8</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Arial</vt:lpstr>
      <vt:lpstr>Calibri</vt:lpstr>
      <vt:lpstr>Consolas</vt:lpstr>
      <vt:lpstr>Segoe UI</vt:lpstr>
      <vt:lpstr>Segoe UI Light</vt:lpstr>
      <vt:lpstr>Wingdings</vt:lpstr>
      <vt:lpstr>5-30404_TR16_BO_CT_Template_16x9</vt:lpstr>
      <vt:lpstr>2_5-50002_Ignite_Breakout_Template</vt:lpstr>
      <vt:lpstr>PowerPoint Presentation</vt:lpstr>
      <vt:lpstr>Integrate All the Things: PowerApps and Microsoft Flow for Developers</vt:lpstr>
      <vt:lpstr>Who are you?</vt:lpstr>
      <vt:lpstr>About Me</vt:lpstr>
      <vt:lpstr>Session Objectives and Takeaways</vt:lpstr>
      <vt:lpstr>PowerPoint Presentation</vt:lpstr>
      <vt:lpstr>Slide 7 of &lt;46&gt;</vt:lpstr>
      <vt:lpstr>Interactive Demo for Later</vt:lpstr>
      <vt:lpstr>Agenda</vt:lpstr>
      <vt:lpstr>Room meet Elephant</vt:lpstr>
      <vt:lpstr>Why PowerApps?</vt:lpstr>
      <vt:lpstr>Why PowerApps?</vt:lpstr>
      <vt:lpstr>Why PowerApps?</vt:lpstr>
      <vt:lpstr>PowerApps Comparisons</vt:lpstr>
      <vt:lpstr>New landscape of SharePoint dev…</vt:lpstr>
      <vt:lpstr>PowerApps and Flow Dev Landscape</vt:lpstr>
      <vt:lpstr>PowerApps Overview</vt:lpstr>
      <vt:lpstr>Agenda</vt:lpstr>
      <vt:lpstr>Data Connections</vt:lpstr>
      <vt:lpstr>Data Connections</vt:lpstr>
      <vt:lpstr>Demos</vt:lpstr>
      <vt:lpstr>PowerApps + SharePoint</vt:lpstr>
      <vt:lpstr>Agenda</vt:lpstr>
      <vt:lpstr>Environments</vt:lpstr>
      <vt:lpstr>Data Policies</vt:lpstr>
      <vt:lpstr>On-Premises Data Gateway</vt:lpstr>
      <vt:lpstr>On-Premises Data Gateway</vt:lpstr>
      <vt:lpstr>Sharing PowerApps</vt:lpstr>
      <vt:lpstr>Demos</vt:lpstr>
      <vt:lpstr>Agenda</vt:lpstr>
      <vt:lpstr>Custom Connector</vt:lpstr>
      <vt:lpstr>Custom Connector</vt:lpstr>
      <vt:lpstr>Common Data Service</vt:lpstr>
      <vt:lpstr>Agenda</vt:lpstr>
      <vt:lpstr>Microsoft Flow</vt:lpstr>
      <vt:lpstr>Microsoft Flow</vt:lpstr>
      <vt:lpstr>Microsoft Flow</vt:lpstr>
      <vt:lpstr>Demos</vt:lpstr>
      <vt:lpstr>Microsoft Flow</vt:lpstr>
      <vt:lpstr>Demos</vt:lpstr>
      <vt:lpstr>Super Special Demo</vt:lpstr>
      <vt:lpstr>Agenda</vt:lpstr>
      <vt:lpstr>Tips and Tricks</vt:lpstr>
      <vt:lpstr>Tips and Tricks</vt:lpstr>
      <vt:lpstr>In Review: Session Objectives and Takeaways</vt:lpstr>
      <vt:lpstr>Q&amp;A   Brian.Jackett@microsoft.com @BrianTJackett Code: http://aka.ms/BTJPADemoCode    Credits: Icons from Microsoft Azure Cloud and Enterprise Symbol / Icon Set from http://aka.ms/azureicons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Jackett</dc:creator>
  <cp:lastModifiedBy>Brian Jackett</cp:lastModifiedBy>
  <cp:revision>333</cp:revision>
  <dcterms:created xsi:type="dcterms:W3CDTF">2013-07-16T01:41:26Z</dcterms:created>
  <dcterms:modified xsi:type="dcterms:W3CDTF">2017-07-28T18:30:06Z</dcterms:modified>
</cp:coreProperties>
</file>